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mov"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3"/>
  </p:notesMasterIdLst>
  <p:sldIdLst>
    <p:sldId id="256" r:id="rId2"/>
    <p:sldId id="257" r:id="rId3"/>
    <p:sldId id="258" r:id="rId4"/>
    <p:sldId id="259" r:id="rId5"/>
    <p:sldId id="261" r:id="rId6"/>
    <p:sldId id="260" r:id="rId7"/>
    <p:sldId id="273" r:id="rId8"/>
    <p:sldId id="274" r:id="rId9"/>
    <p:sldId id="275" r:id="rId10"/>
    <p:sldId id="276" r:id="rId11"/>
    <p:sldId id="284" r:id="rId12"/>
    <p:sldId id="281" r:id="rId13"/>
    <p:sldId id="283" r:id="rId14"/>
    <p:sldId id="282" r:id="rId15"/>
    <p:sldId id="277" r:id="rId16"/>
    <p:sldId id="278" r:id="rId17"/>
    <p:sldId id="317" r:id="rId18"/>
    <p:sldId id="269" r:id="rId19"/>
    <p:sldId id="280" r:id="rId20"/>
    <p:sldId id="287" r:id="rId21"/>
    <p:sldId id="288" r:id="rId22"/>
    <p:sldId id="286" r:id="rId23"/>
    <p:sldId id="289" r:id="rId24"/>
    <p:sldId id="290" r:id="rId25"/>
    <p:sldId id="264" r:id="rId26"/>
    <p:sldId id="295" r:id="rId27"/>
    <p:sldId id="291" r:id="rId28"/>
    <p:sldId id="292" r:id="rId29"/>
    <p:sldId id="293" r:id="rId30"/>
    <p:sldId id="294" r:id="rId31"/>
    <p:sldId id="314" r:id="rId32"/>
    <p:sldId id="315" r:id="rId33"/>
    <p:sldId id="285" r:id="rId34"/>
    <p:sldId id="265" r:id="rId35"/>
    <p:sldId id="263" r:id="rId36"/>
    <p:sldId id="296" r:id="rId37"/>
    <p:sldId id="267" r:id="rId38"/>
    <p:sldId id="268" r:id="rId39"/>
    <p:sldId id="266" r:id="rId40"/>
    <p:sldId id="297" r:id="rId41"/>
    <p:sldId id="262" r:id="rId42"/>
    <p:sldId id="299" r:id="rId43"/>
    <p:sldId id="298" r:id="rId44"/>
    <p:sldId id="316" r:id="rId45"/>
    <p:sldId id="300" r:id="rId46"/>
    <p:sldId id="301" r:id="rId47"/>
    <p:sldId id="302" r:id="rId48"/>
    <p:sldId id="303" r:id="rId49"/>
    <p:sldId id="306" r:id="rId50"/>
    <p:sldId id="305" r:id="rId51"/>
    <p:sldId id="304" r:id="rId52"/>
    <p:sldId id="307" r:id="rId53"/>
    <p:sldId id="308" r:id="rId54"/>
    <p:sldId id="309" r:id="rId55"/>
    <p:sldId id="311" r:id="rId56"/>
    <p:sldId id="312" r:id="rId57"/>
    <p:sldId id="310" r:id="rId58"/>
    <p:sldId id="313" r:id="rId59"/>
    <p:sldId id="318" r:id="rId60"/>
    <p:sldId id="319" r:id="rId61"/>
    <p:sldId id="320"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4" autoAdjust="0"/>
    <p:restoredTop sz="70839" autoAdjust="0"/>
  </p:normalViewPr>
  <p:slideViewPr>
    <p:cSldViewPr snapToGrid="0" snapToObjects="1">
      <p:cViewPr>
        <p:scale>
          <a:sx n="100" d="100"/>
          <a:sy n="100" d="100"/>
        </p:scale>
        <p:origin x="-1376"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notesMaster" Target="notesMasters/notesMaster1.xml"/><Relationship Id="rId64" Type="http://schemas.openxmlformats.org/officeDocument/2006/relationships/printerSettings" Target="printerSettings/printerSettings1.bin"/><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6DC69B-C3A0-A345-97AA-EC6BC094AF80}" type="datetimeFigureOut">
              <a:rPr lang="en-US" smtClean="0"/>
              <a:t>10/21/14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E20DDF-7F4A-2C40-9AF2-B17C92F02B76}" type="slidenum">
              <a:rPr lang="en-US" smtClean="0"/>
              <a:t>‹#›</a:t>
            </a:fld>
            <a:endParaRPr lang="en-US"/>
          </a:p>
        </p:txBody>
      </p:sp>
    </p:spTree>
    <p:extLst>
      <p:ext uri="{BB962C8B-B14F-4D97-AF65-F5344CB8AC3E}">
        <p14:creationId xmlns:p14="http://schemas.microsoft.com/office/powerpoint/2010/main" val="6284918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Hello and welcome to Homecoming 2014.  My name is Robert Delvin. I am the Fine Arts Librarian at Illinois Wesleyan, a position I have held since 1980, and I am pleased to have been asked to share a bit of my research on the history of the School of Music at Illinois Wesleyan, which this year, as you know, is celebrating its sesquicentennial – 150 years: that’s a </a:t>
            </a:r>
            <a:r>
              <a:rPr lang="en-US" sz="1200" u="none" kern="1200" dirty="0" smtClean="0">
                <a:solidFill>
                  <a:schemeClr val="tx1"/>
                </a:solidFill>
                <a:effectLst/>
                <a:latin typeface="+mn-lt"/>
                <a:ea typeface="+mn-ea"/>
                <a:cs typeface="+mn-cs"/>
              </a:rPr>
              <a:t>long</a:t>
            </a:r>
            <a:r>
              <a:rPr lang="en-US" sz="1200" u="none" kern="1200" baseline="0" dirty="0" smtClean="0">
                <a:solidFill>
                  <a:schemeClr val="tx1"/>
                </a:solidFill>
                <a:effectLst/>
                <a:latin typeface="+mn-lt"/>
                <a:ea typeface="+mn-ea"/>
                <a:cs typeface="+mn-cs"/>
              </a:rPr>
              <a:t> </a:t>
            </a:r>
            <a:r>
              <a:rPr lang="en-US" sz="1200" u="none" kern="1200" dirty="0" smtClean="0">
                <a:solidFill>
                  <a:schemeClr val="tx1"/>
                </a:solidFill>
                <a:effectLst/>
                <a:latin typeface="+mn-lt"/>
                <a:ea typeface="+mn-ea"/>
                <a:cs typeface="+mn-cs"/>
              </a:rPr>
              <a:t>time</a:t>
            </a:r>
            <a:r>
              <a:rPr lang="en-US" sz="1200" kern="1200" dirty="0" smtClean="0">
                <a:solidFill>
                  <a:schemeClr val="tx1"/>
                </a:solidFill>
                <a:effectLst/>
                <a:latin typeface="+mn-lt"/>
                <a:ea typeface="+mn-ea"/>
                <a:cs typeface="+mn-cs"/>
              </a:rPr>
              <a:t>! To attempt to cover such a span of time in 50 minutes is, of course, impossible. Therefore I have concentrated on what intrigues me the most:  the earlier history of music instruction at IWU, since</a:t>
            </a:r>
            <a:r>
              <a:rPr lang="en-US" sz="1200" kern="1200" baseline="0" dirty="0" smtClean="0">
                <a:solidFill>
                  <a:schemeClr val="tx1"/>
                </a:solidFill>
                <a:effectLst/>
                <a:latin typeface="+mn-lt"/>
                <a:ea typeface="+mn-ea"/>
                <a:cs typeface="+mn-cs"/>
              </a:rPr>
              <a:t> without a</a:t>
            </a:r>
            <a:r>
              <a:rPr lang="en-US" sz="1200" kern="1200" dirty="0" smtClean="0">
                <a:solidFill>
                  <a:schemeClr val="tx1"/>
                </a:solidFill>
                <a:effectLst/>
                <a:latin typeface="+mn-lt"/>
                <a:ea typeface="+mn-ea"/>
                <a:cs typeface="+mn-cs"/>
              </a:rPr>
              <a:t> doubt, the furthest from the experience, or memory of any person in this room today.  The unique place that the School of Music holds in the history of Illinois Wesleyan is built upon the dedication and hard work of the many administrators, faculty, students, and alumni that constitute the history of the school.  That BTW, includes all of us.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Much of the research that went into this presentation took place during a recent sabbatical leave, when I had the leisure to bury myself for several months in the University Archives, scouring Bd. of Trustees minutes, university catalogs, annual volumes of </a:t>
            </a:r>
            <a:r>
              <a:rPr lang="en-US" sz="1200" i="1" kern="1200" dirty="0" smtClean="0">
                <a:solidFill>
                  <a:schemeClr val="tx1"/>
                </a:solidFill>
                <a:effectLst/>
                <a:latin typeface="+mn-lt"/>
                <a:ea typeface="+mn-ea"/>
                <a:cs typeface="+mn-cs"/>
              </a:rPr>
              <a:t>The </a:t>
            </a:r>
            <a:r>
              <a:rPr lang="en-US" sz="1200" i="1" kern="1200" dirty="0" err="1" smtClean="0">
                <a:solidFill>
                  <a:schemeClr val="tx1"/>
                </a:solidFill>
                <a:effectLst/>
                <a:latin typeface="+mn-lt"/>
                <a:ea typeface="+mn-ea"/>
                <a:cs typeface="+mn-cs"/>
              </a:rPr>
              <a:t>Wesleyana</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and weekly issues </a:t>
            </a:r>
            <a:r>
              <a:rPr lang="en-US" sz="1200" i="1" kern="1200" dirty="0" smtClean="0">
                <a:solidFill>
                  <a:schemeClr val="tx1"/>
                </a:solidFill>
                <a:effectLst/>
                <a:latin typeface="+mn-lt"/>
                <a:ea typeface="+mn-ea"/>
                <a:cs typeface="+mn-cs"/>
              </a:rPr>
              <a:t>Argus</a:t>
            </a:r>
            <a:r>
              <a:rPr lang="en-US" sz="1200" kern="1200" dirty="0" smtClean="0">
                <a:solidFill>
                  <a:schemeClr val="tx1"/>
                </a:solidFill>
                <a:effectLst/>
                <a:latin typeface="+mn-lt"/>
                <a:ea typeface="+mn-ea"/>
                <a:cs typeface="+mn-cs"/>
              </a:rPr>
              <a:t> newspaper, in addition to folders of concert programs, photographs, brochures and other ephemeral materials related to musical life on this campus. I also want to acknowledge the efforts and organizational skills of my colleague, Professor Meg Miner, University Archivist and Special Collections Librarian at The Ames Library, who done so much to make the historical record of Illinois Wesleyan available to students, faculty, and researchers.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So let’s get started on this and see how far we get.  If our time this morning runs out (as it likely will), these slides and commentary will be available on the websites of both the School of Music and The Ames Library.</a:t>
            </a:r>
          </a:p>
          <a:p>
            <a:endParaRPr lang="en-US" baseline="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1</a:t>
            </a:fld>
            <a:endParaRPr lang="en-US"/>
          </a:p>
        </p:txBody>
      </p:sp>
    </p:spTree>
    <p:extLst>
      <p:ext uri="{BB962C8B-B14F-4D97-AF65-F5344CB8AC3E}">
        <p14:creationId xmlns:p14="http://schemas.microsoft.com/office/powerpoint/2010/main" val="1033660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earliest documented music instruction at Illinois Wesleyan University took place during the academic year of 1863/4 under the direction of Professor Harvey </a:t>
            </a:r>
            <a:r>
              <a:rPr lang="en-US" sz="1200" kern="1200" dirty="0" err="1" smtClean="0">
                <a:solidFill>
                  <a:schemeClr val="tx1"/>
                </a:solidFill>
                <a:effectLst/>
                <a:latin typeface="+mn-lt"/>
                <a:ea typeface="+mn-ea"/>
                <a:cs typeface="+mn-cs"/>
              </a:rPr>
              <a:t>Clelland</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DeMotte</a:t>
            </a:r>
            <a:r>
              <a:rPr lang="en-US" sz="1200" kern="1200" dirty="0" smtClean="0">
                <a:solidFill>
                  <a:schemeClr val="tx1"/>
                </a:solidFill>
                <a:effectLst/>
                <a:latin typeface="+mn-lt"/>
                <a:ea typeface="+mn-ea"/>
                <a:cs typeface="+mn-cs"/>
              </a:rPr>
              <a:t>, an enterprising mathematics instructor, who besides providing vocal instruction (most likely, a chorus) also served as the university librarian.  In later years became Vice President of the University and accompanied John Wesley Powell, on his explorations of the American Southwest. According to a later description, “the earliest instruction consisted in teaching the rudiments of music to chorus classes, which met twice a week at four o’clock. The sessions were held in one of the recitation rooms, and oftentimes, the exercises would be enjoyed by a hundred or more visitors. The violin was the instrument used in conducting, as there were no other instruments placed in the college at this time. All instruction was given free of charge, the only expense being a small sum expended for books, and many pleasant hours were thus spent.”</a:t>
            </a:r>
            <a:r>
              <a:rPr lang="en-US" sz="1200" kern="1200" baseline="300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Students desiring a more thorough course in vocal or instrumental music were encouraged to enroll in classes at the </a:t>
            </a:r>
            <a:r>
              <a:rPr lang="en-US" sz="1200" i="1" kern="1200" dirty="0" smtClean="0">
                <a:solidFill>
                  <a:schemeClr val="tx1"/>
                </a:solidFill>
                <a:effectLst/>
                <a:latin typeface="+mn-lt"/>
                <a:ea typeface="+mn-ea"/>
                <a:cs typeface="+mn-cs"/>
              </a:rPr>
              <a:t>Northwestern Academy of Music</a:t>
            </a:r>
            <a:r>
              <a:rPr lang="en-US" sz="1200" kern="1200" dirty="0" smtClean="0">
                <a:solidFill>
                  <a:schemeClr val="tx1"/>
                </a:solidFill>
                <a:effectLst/>
                <a:latin typeface="+mn-lt"/>
                <a:ea typeface="+mn-ea"/>
                <a:cs typeface="+mn-cs"/>
              </a:rPr>
              <a:t>, also located in Bloomington, although not officially affiliated with the University.  The academy employed a number of instructors who subsequently joined the Illinois Wesleyan faculty following the academy’s demise in 1871. Among these was one, F.A. Parker.</a:t>
            </a:r>
          </a:p>
          <a:p>
            <a:pPr marL="0" indent="0">
              <a:buNone/>
            </a:pPr>
            <a:endParaRPr lang="en-US" baseline="30000" dirty="0"/>
          </a:p>
        </p:txBody>
      </p:sp>
      <p:sp>
        <p:nvSpPr>
          <p:cNvPr id="4" name="Slide Number Placeholder 3"/>
          <p:cNvSpPr>
            <a:spLocks noGrp="1"/>
          </p:cNvSpPr>
          <p:nvPr>
            <p:ph type="sldNum" sz="quarter" idx="10"/>
          </p:nvPr>
        </p:nvSpPr>
        <p:spPr/>
        <p:txBody>
          <a:bodyPr/>
          <a:lstStyle/>
          <a:p>
            <a:fld id="{5FE20DDF-7F4A-2C40-9AF2-B17C92F02B76}" type="slidenum">
              <a:rPr lang="en-US" smtClean="0"/>
              <a:t>2</a:t>
            </a:fld>
            <a:endParaRPr lang="en-US"/>
          </a:p>
        </p:txBody>
      </p:sp>
    </p:spTree>
    <p:extLst>
      <p:ext uri="{BB962C8B-B14F-4D97-AF65-F5344CB8AC3E}">
        <p14:creationId xmlns:p14="http://schemas.microsoft.com/office/powerpoint/2010/main" val="850782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Within a decade, The General University Circular (1871/1872) announced that “The department of Vocal and Instrumental Music has been re-organized and placed under the charge of Professor F. A. Parker, a teacher of established reputation”, [and proudly boasted] that the University is thus enabled to offer advantages in musical culture equal to those offered by the best institutions in the land.”</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Instruction, at this time was apparently similar to that under Professor De </a:t>
            </a:r>
            <a:r>
              <a:rPr lang="en-US" sz="1200" kern="1200" dirty="0" err="1" smtClean="0">
                <a:solidFill>
                  <a:schemeClr val="tx1"/>
                </a:solidFill>
                <a:effectLst/>
                <a:latin typeface="+mn-lt"/>
                <a:ea typeface="+mn-ea"/>
                <a:cs typeface="+mn-cs"/>
              </a:rPr>
              <a:t>Motte</a:t>
            </a:r>
            <a:r>
              <a:rPr lang="en-US" sz="1200" kern="1200" dirty="0" smtClean="0">
                <a:solidFill>
                  <a:schemeClr val="tx1"/>
                </a:solidFill>
                <a:effectLst/>
                <a:latin typeface="+mn-lt"/>
                <a:ea typeface="+mn-ea"/>
                <a:cs typeface="+mn-cs"/>
              </a:rPr>
              <a:t>, although individual lessons in instrumental music were also provided by Parker at his private studio located in downtown Bloomington at 318 N. Main St.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400" i="0" u="none" baseline="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3</a:t>
            </a:fld>
            <a:endParaRPr lang="en-US"/>
          </a:p>
        </p:txBody>
      </p:sp>
    </p:spTree>
    <p:extLst>
      <p:ext uri="{BB962C8B-B14F-4D97-AF65-F5344CB8AC3E}">
        <p14:creationId xmlns:p14="http://schemas.microsoft.com/office/powerpoint/2010/main" val="3426649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Annual notices of the music course at Illinois Wesleyan continued much in this same vein until the circular published in June of 1877.  Here we find a more detailed description of the music curriculum and course offerings.  We also note, that for the first time, that the Department of Music is referred to as the “Wesleyan College of Music”, with F.A. Parker listed as Dean. Not only were more faculty mentioned by name, but their professional credentials also quoted, stressing their Boston, New Work or European pedigrees. Instruction was offered in piano, pipe organ, vocal culture, harmony, and elementary music fundamentals.  A library of approved instrumental and vocal studies was to be made available to students, for a small fee, as well as practice facilities.  Finally, diplomas would be granted to those students who, completed the two-year course, and who attained  “a suitable proficiency in either vocal or Instrumental music, and who demonstrated a corresponding knowledge of theoretical studies.”</a:t>
            </a:r>
            <a:r>
              <a:rPr lang="en-US" sz="1200" kern="1200" baseline="300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The circular stressed that  “it is the aim of the College to provide the best instruction and general advantages at reasonable rates; not to furnish </a:t>
            </a:r>
            <a:r>
              <a:rPr lang="en-US" sz="1200" i="1" u="sng" kern="1200" dirty="0" smtClean="0">
                <a:solidFill>
                  <a:schemeClr val="tx1"/>
                </a:solidFill>
                <a:effectLst/>
                <a:latin typeface="+mn-lt"/>
                <a:ea typeface="+mn-ea"/>
                <a:cs typeface="+mn-cs"/>
              </a:rPr>
              <a:t>cheap</a:t>
            </a:r>
            <a:r>
              <a:rPr lang="en-US" sz="1200" kern="1200" dirty="0" smtClean="0">
                <a:solidFill>
                  <a:schemeClr val="tx1"/>
                </a:solidFill>
                <a:effectLst/>
                <a:latin typeface="+mn-lt"/>
                <a:ea typeface="+mn-ea"/>
                <a:cs typeface="+mn-cs"/>
              </a:rPr>
              <a:t> instruction at corresponding prices.  Only earnest pupils who are willing to work faithfully for true art and culture are solicited to attend.”</a:t>
            </a:r>
            <a:r>
              <a:rPr lang="en-US" sz="1200" kern="1200" baseline="30000" dirty="0" smtClean="0">
                <a:solidFill>
                  <a:schemeClr val="tx1"/>
                </a:solidFill>
                <a:effectLst/>
                <a:latin typeface="+mn-lt"/>
                <a:ea typeface="+mn-ea"/>
                <a:cs typeface="+mn-cs"/>
              </a:rPr>
              <a:t>4</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slide shows the tuition scale for two years of music study at the Wesleyan College of Music for the year 1877-1878.  Enrollment in the College of Music that year was 123 students. Total enrollment at the university that year was 487. Already, we see that music students made up a considerable percentage of the student body.  At the conclusion of the following academic year (1879), the College of Music awarded its first diploma to Miss Mattie McIntyre.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0" u="none" baseline="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4</a:t>
            </a:fld>
            <a:endParaRPr lang="en-US"/>
          </a:p>
        </p:txBody>
      </p:sp>
    </p:spTree>
    <p:extLst>
      <p:ext uri="{BB962C8B-B14F-4D97-AF65-F5344CB8AC3E}">
        <p14:creationId xmlns:p14="http://schemas.microsoft.com/office/powerpoint/2010/main" val="2980155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Throughout the remaining decades of the 19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century, the Wesleyan College of Music continued to increase in enrollment, in the number of teaching faculty, and in course offerings. To the core of piano, organ, and voice, were added instruction in violin, flute, clarinet, cornet, guitar, and mandolin. Under the deanship of C. Morris Campbell (a Boston trained organist), the College began to promote </a:t>
            </a:r>
            <a:r>
              <a:rPr lang="en-US" sz="1200" i="1" kern="1200" dirty="0" smtClean="0">
                <a:solidFill>
                  <a:schemeClr val="tx1"/>
                </a:solidFill>
                <a:effectLst/>
                <a:latin typeface="+mn-lt"/>
                <a:ea typeface="+mn-ea"/>
                <a:cs typeface="+mn-cs"/>
              </a:rPr>
              <a:t>a conservatory </a:t>
            </a:r>
            <a:r>
              <a:rPr lang="en-US" sz="1200" kern="1200" dirty="0" smtClean="0">
                <a:solidFill>
                  <a:schemeClr val="tx1"/>
                </a:solidFill>
                <a:effectLst/>
                <a:latin typeface="+mn-lt"/>
                <a:ea typeface="+mn-ea"/>
                <a:cs typeface="+mn-cs"/>
              </a:rPr>
              <a:t>system of instruction, based on “class” or small group instruction, over individual tutelage, emphasizing both the mutual student benefits derived from class participation, as well as its lower cost. The catalogs from 1883-1885 note that while “many are able to pay $10- $15, only a few can pay twice or thrice that amount. [The conservatory system] is adopted by us because it gives students not only a chance to judge their own capabilities, but also those of others. Many students who would do inferior work in a private lesson are spurred on in a class by emulation. Each pupil has the benefit of the whole time afforded the class, and is given ample time to recite at every lesson.” </a:t>
            </a:r>
            <a:r>
              <a:rPr lang="en-US" sz="1200" kern="1200" baseline="30000" dirty="0" smtClean="0">
                <a:solidFill>
                  <a:schemeClr val="tx1"/>
                </a:solidFill>
                <a:effectLst/>
                <a:latin typeface="+mn-lt"/>
                <a:ea typeface="+mn-ea"/>
                <a:cs typeface="+mn-cs"/>
              </a:rPr>
              <a:t>5  </a:t>
            </a:r>
            <a:r>
              <a:rPr lang="en-US" sz="1200" kern="1200" dirty="0" smtClean="0">
                <a:solidFill>
                  <a:schemeClr val="tx1"/>
                </a:solidFill>
                <a:effectLst/>
                <a:latin typeface="+mn-lt"/>
                <a:ea typeface="+mn-ea"/>
                <a:cs typeface="+mn-cs"/>
              </a:rPr>
              <a:t> The catalogs note however, that those students “desirous of private instruction, may receive it – at an additional fee.”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Under the conservatory model, instructors maintained individual studios, recruited their own students, and to some extent, set their own fees - an annual percentage of which was paid to the University, for the privilege of being affiliated with the “Wesleyan.”  Faculty studios were located either in private homes, or in commercial buildings along of N. Main St.  Students could enroll in one of two curriculums or “courses:”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Quoting from the 1884 catalog, “the </a:t>
            </a:r>
            <a:r>
              <a:rPr lang="en-US" sz="1200" b="1" kern="1200" dirty="0" smtClean="0">
                <a:solidFill>
                  <a:schemeClr val="tx1"/>
                </a:solidFill>
                <a:effectLst/>
                <a:latin typeface="+mn-lt"/>
                <a:ea typeface="+mn-ea"/>
                <a:cs typeface="+mn-cs"/>
              </a:rPr>
              <a:t>Conservatory Course</a:t>
            </a:r>
            <a:r>
              <a:rPr lang="en-US" sz="1200" kern="1200" dirty="0" smtClean="0">
                <a:solidFill>
                  <a:schemeClr val="tx1"/>
                </a:solidFill>
                <a:effectLst/>
                <a:latin typeface="+mn-lt"/>
                <a:ea typeface="+mn-ea"/>
                <a:cs typeface="+mn-cs"/>
              </a:rPr>
              <a:t> embraces all the points in a musical education necessary to make a good teacher. This is a feature worthy of consideration from the fact that a limited time only is necessary for its completion. It includes any instruments, with harmony and theory. Voice pupils also pursue this course, and all receive at its completion a regular diploma from the College. The time occupied in the completion of this course is three years.” </a:t>
            </a:r>
            <a:r>
              <a:rPr lang="en-US" sz="1200" kern="1200" baseline="30000" dirty="0" smtClean="0">
                <a:solidFill>
                  <a:schemeClr val="tx1"/>
                </a:solidFill>
                <a:effectLst/>
                <a:latin typeface="+mn-lt"/>
                <a:ea typeface="+mn-ea"/>
                <a:cs typeface="+mn-cs"/>
              </a:rPr>
              <a:t>6</a:t>
            </a:r>
            <a:r>
              <a:rPr lang="en-US" sz="1200" kern="1200" dirty="0" smtClean="0">
                <a:solidFill>
                  <a:schemeClr val="tx1"/>
                </a:solidFill>
                <a:effectLst/>
                <a:latin typeface="+mn-lt"/>
                <a:ea typeface="+mn-ea"/>
                <a:cs typeface="+mn-cs"/>
              </a:rPr>
              <a:t> (Notice we have increase a year now.)</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“Following the Conservatory Course is the </a:t>
            </a:r>
            <a:r>
              <a:rPr lang="en-US" sz="1200" b="1" kern="1200" dirty="0" smtClean="0">
                <a:solidFill>
                  <a:schemeClr val="tx1"/>
                </a:solidFill>
                <a:effectLst/>
                <a:latin typeface="+mn-lt"/>
                <a:ea typeface="+mn-ea"/>
                <a:cs typeface="+mn-cs"/>
              </a:rPr>
              <a:t>College Course</a:t>
            </a:r>
            <a:r>
              <a:rPr lang="en-US" sz="1200" kern="1200" dirty="0" smtClean="0">
                <a:solidFill>
                  <a:schemeClr val="tx1"/>
                </a:solidFill>
                <a:effectLst/>
                <a:latin typeface="+mn-lt"/>
                <a:ea typeface="+mn-ea"/>
                <a:cs typeface="+mn-cs"/>
              </a:rPr>
              <a:t>, which includes advanced study of any instrument with regard to concert performance, dramatic and oratorio singing, harmony, theory, counterpoint and composition, knowledge of Latin, Greek, English literature, and the modern languages. It also occupies three years, and constitutes an entrance into the profession. This course requires the student (prior to entering) to be familiar with harmony and theory, the piano sonatas of Beethoven, up to op.53, Chopin’s etudes ops.10 and 25, and Liszt’s three grand etudes. (How many first-year students could do that now?) In addition, each student is required to pursue or be familiar with the Latin course of some college, and at least one modern language, with German preferred. Three examinations per year are required to be passed at 75%. Graduates of this course are entitled to try for any of the higher degrees. These rules will not be varied in any case where a degree is desired.”</a:t>
            </a:r>
            <a:r>
              <a:rPr lang="en-US" sz="1200" kern="1200" baseline="30000" dirty="0" smtClean="0">
                <a:solidFill>
                  <a:schemeClr val="tx1"/>
                </a:solidFill>
                <a:effectLst/>
                <a:latin typeface="+mn-lt"/>
                <a:ea typeface="+mn-ea"/>
                <a:cs typeface="+mn-cs"/>
              </a:rPr>
              <a:t>7</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FE20DDF-7F4A-2C40-9AF2-B17C92F02B76}" type="slidenum">
              <a:rPr lang="en-US" smtClean="0"/>
              <a:t>5</a:t>
            </a:fld>
            <a:endParaRPr lang="en-US"/>
          </a:p>
        </p:txBody>
      </p:sp>
    </p:spTree>
    <p:extLst>
      <p:ext uri="{BB962C8B-B14F-4D97-AF65-F5344CB8AC3E}">
        <p14:creationId xmlns:p14="http://schemas.microsoft.com/office/powerpoint/2010/main" val="2135755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Wesleyan College of Music was not alone in providing musical training to the residents of McLean County. There were several competing colleges of music operating in Bloomington simultaneously, vying for students.  One such institution was established by Oliver Ross Skinner (1864-1933) a native of Geneva, IL. At the age of twelve, Oliver and his parents took up residence in Normal. In 1884 he traveled to Germany to pursue advanced study in piano at the </a:t>
            </a:r>
            <a:r>
              <a:rPr lang="en-US" sz="1200" i="1" kern="1200" dirty="0" err="1" smtClean="0">
                <a:solidFill>
                  <a:schemeClr val="tx1"/>
                </a:solidFill>
                <a:effectLst/>
                <a:latin typeface="+mn-lt"/>
                <a:ea typeface="+mn-ea"/>
                <a:cs typeface="+mn-cs"/>
              </a:rPr>
              <a:t>Neue</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Akademie</a:t>
            </a:r>
            <a:r>
              <a:rPr lang="en-US" sz="1200" i="1" kern="1200" dirty="0" smtClean="0">
                <a:solidFill>
                  <a:schemeClr val="tx1"/>
                </a:solidFill>
                <a:effectLst/>
                <a:latin typeface="+mn-lt"/>
                <a:ea typeface="+mn-ea"/>
                <a:cs typeface="+mn-cs"/>
              </a:rPr>
              <a:t> der </a:t>
            </a:r>
            <a:r>
              <a:rPr lang="en-US" sz="1200" i="1" kern="1200" dirty="0" err="1" smtClean="0">
                <a:solidFill>
                  <a:schemeClr val="tx1"/>
                </a:solidFill>
                <a:effectLst/>
                <a:latin typeface="+mn-lt"/>
                <a:ea typeface="+mn-ea"/>
                <a:cs typeface="+mn-cs"/>
              </a:rPr>
              <a:t>Tonkuns</a:t>
            </a:r>
            <a:r>
              <a:rPr lang="en-US" sz="1200" kern="1200" dirty="0" err="1" smtClean="0">
                <a:solidFill>
                  <a:schemeClr val="tx1"/>
                </a:solidFill>
                <a:effectLst/>
                <a:latin typeface="+mn-lt"/>
                <a:ea typeface="+mn-ea"/>
                <a:cs typeface="+mn-cs"/>
              </a:rPr>
              <a:t>t</a:t>
            </a:r>
            <a:r>
              <a:rPr lang="en-US" sz="1200" kern="1200" dirty="0" smtClean="0">
                <a:solidFill>
                  <a:schemeClr val="tx1"/>
                </a:solidFill>
                <a:effectLst/>
                <a:latin typeface="+mn-lt"/>
                <a:ea typeface="+mn-ea"/>
                <a:cs typeface="+mn-cs"/>
              </a:rPr>
              <a:t> in Berlin, founded by the pianist/pedagogue, Theodor </a:t>
            </a:r>
            <a:r>
              <a:rPr lang="en-US" sz="1200" kern="1200" dirty="0" err="1" smtClean="0">
                <a:solidFill>
                  <a:schemeClr val="tx1"/>
                </a:solidFill>
                <a:effectLst/>
                <a:latin typeface="+mn-lt"/>
                <a:ea typeface="+mn-ea"/>
                <a:cs typeface="+mn-cs"/>
              </a:rPr>
              <a:t>Kullak</a:t>
            </a:r>
            <a:r>
              <a:rPr lang="en-US" sz="1200" kern="1200" dirty="0" smtClean="0">
                <a:solidFill>
                  <a:schemeClr val="tx1"/>
                </a:solidFill>
                <a:effectLst/>
                <a:latin typeface="+mn-lt"/>
                <a:ea typeface="+mn-ea"/>
                <a:cs typeface="+mn-cs"/>
              </a:rPr>
              <a:t>. Upon his return to Central Illinois in 1887, he established the </a:t>
            </a:r>
            <a:r>
              <a:rPr lang="en-US" sz="1200" i="1" kern="1200" dirty="0" smtClean="0">
                <a:solidFill>
                  <a:schemeClr val="tx1"/>
                </a:solidFill>
                <a:effectLst/>
                <a:latin typeface="+mn-lt"/>
                <a:ea typeface="+mn-ea"/>
                <a:cs typeface="+mn-cs"/>
              </a:rPr>
              <a:t>Bloomington Conservatory of Music.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1890, the Wesleyan College of Music announced the merger of these two schools, with Skinner serving as Joint Director with John Robert Gray, the current Dean of the Wesleyan College of Music.  “The College of Music of the Illinois Wesleyan University offers Advantages to Students of Music unequaled in the West. </a:t>
            </a:r>
            <a:r>
              <a:rPr lang="en-US" sz="1200" i="1" kern="1200" dirty="0" smtClean="0">
                <a:solidFill>
                  <a:schemeClr val="tx1"/>
                </a:solidFill>
                <a:effectLst/>
                <a:latin typeface="+mn-lt"/>
                <a:ea typeface="+mn-ea"/>
                <a:cs typeface="+mn-cs"/>
              </a:rPr>
              <a:t>TO ALL INTERESTED IN MUSIC</a:t>
            </a:r>
            <a:r>
              <a:rPr lang="en-US" sz="1200" kern="1200" dirty="0" smtClean="0">
                <a:solidFill>
                  <a:schemeClr val="tx1"/>
                </a:solidFill>
                <a:effectLst/>
                <a:latin typeface="+mn-lt"/>
                <a:ea typeface="+mn-ea"/>
                <a:cs typeface="+mn-cs"/>
              </a:rPr>
              <a:t>: Your attention is called to this circular, issued by the College of Music, and it is trusted you will read carefully and consider well the merits of this institution before deciding where you will go to complete your musical education. It is believed that advantages are here offered as good as any in this country, and at prices within the reach of all.  It is no longer necessary to go abroad to secure a liberal education in music; this can now be secured at the Wesleyan College of Music, in Bloomington, Illinois.  The recent union of the Bloomington Conservatory (with over three hundred pupils) and the College of Music gives this institution a total of nearly six hundred pupils in all departments. The Faculty consists of eleven experienced teachers, possessing wide reputations as instructors and artists. The principal members of the Faculty are diploma graduates of the best European Conservatories, and have benefitted by years of instruction under the world’s most eminent masters.”</a:t>
            </a:r>
            <a:r>
              <a:rPr lang="en-US" sz="1200" kern="1200" baseline="30000" dirty="0" smtClean="0">
                <a:solidFill>
                  <a:schemeClr val="tx1"/>
                </a:solidFill>
                <a:effectLst/>
                <a:latin typeface="+mn-lt"/>
                <a:ea typeface="+mn-ea"/>
                <a:cs typeface="+mn-cs"/>
              </a:rPr>
              <a:t>8 </a:t>
            </a:r>
            <a:r>
              <a:rPr lang="en-US" sz="1200" kern="1200" dirty="0" smtClean="0">
                <a:solidFill>
                  <a:schemeClr val="tx1"/>
                </a:solidFill>
                <a:effectLst/>
                <a:latin typeface="+mn-lt"/>
                <a:ea typeface="+mn-ea"/>
                <a:cs typeface="+mn-cs"/>
              </a:rPr>
              <a:t>John R. Gray died during an outbreak of measles in March 1893 at the age of 33.  His wife, Mary </a:t>
            </a:r>
            <a:r>
              <a:rPr lang="en-US" sz="1200" kern="1200" dirty="0" err="1" smtClean="0">
                <a:solidFill>
                  <a:schemeClr val="tx1"/>
                </a:solidFill>
                <a:effectLst/>
                <a:latin typeface="+mn-lt"/>
                <a:ea typeface="+mn-ea"/>
                <a:cs typeface="+mn-cs"/>
              </a:rPr>
              <a:t>Emeline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Iliff</a:t>
            </a:r>
            <a:r>
              <a:rPr lang="en-US" sz="1200" kern="1200" dirty="0" smtClean="0">
                <a:solidFill>
                  <a:schemeClr val="tx1"/>
                </a:solidFill>
                <a:effectLst/>
                <a:latin typeface="+mn-lt"/>
                <a:ea typeface="+mn-ea"/>
                <a:cs typeface="+mn-cs"/>
              </a:rPr>
              <a:t> - Gray (or Mrs. John R. Gray as she referred to herself throughout the remainder of her life) assumed</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her husband’s role of Joint Director of the Wesleyan College of Music until 1908.</a:t>
            </a:r>
          </a:p>
          <a:p>
            <a:endParaRPr lang="en-US" sz="1200" i="0" kern="1200" baseline="0" dirty="0" smtClean="0">
              <a:solidFill>
                <a:schemeClr val="tx1"/>
              </a:solidFill>
              <a:latin typeface="+mn-lt"/>
              <a:ea typeface="+mn-ea"/>
              <a:cs typeface="+mn-cs"/>
            </a:endParaRPr>
          </a:p>
          <a:p>
            <a:endParaRPr lang="en-US" sz="1200" i="0" kern="1200" baseline="0" dirty="0" smtClean="0">
              <a:solidFill>
                <a:schemeClr val="tx1"/>
              </a:solidFill>
              <a:latin typeface="+mn-lt"/>
              <a:ea typeface="+mn-ea"/>
              <a:cs typeface="+mn-cs"/>
            </a:endParaRPr>
          </a:p>
          <a:p>
            <a:endParaRPr lang="en-US" sz="1200" b="0" i="0" kern="1200" baseline="0" dirty="0" smtClean="0">
              <a:solidFill>
                <a:schemeClr val="tx1"/>
              </a:solidFill>
              <a:latin typeface="+mn-lt"/>
              <a:ea typeface="+mn-ea"/>
              <a:cs typeface="+mn-cs"/>
            </a:endParaRPr>
          </a:p>
          <a:p>
            <a:endParaRPr lang="en-US" b="0" i="0" baseline="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6</a:t>
            </a:fld>
            <a:endParaRPr lang="en-US"/>
          </a:p>
        </p:txBody>
      </p:sp>
    </p:spTree>
    <p:extLst>
      <p:ext uri="{BB962C8B-B14F-4D97-AF65-F5344CB8AC3E}">
        <p14:creationId xmlns:p14="http://schemas.microsoft.com/office/powerpoint/2010/main" val="4178070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baseline="30000" dirty="0" smtClean="0"/>
          </a:p>
          <a:p>
            <a:endParaRPr lang="en-US" baseline="300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increase in students and faculty brought the recent merger, the Wesleyan College of Music made</a:t>
            </a:r>
            <a:r>
              <a:rPr lang="en-US" sz="1200" kern="1200" baseline="0" dirty="0" smtClean="0">
                <a:solidFill>
                  <a:schemeClr val="tx1"/>
                </a:solidFill>
                <a:effectLst/>
                <a:latin typeface="+mn-lt"/>
                <a:ea typeface="+mn-ea"/>
                <a:cs typeface="+mn-cs"/>
              </a:rPr>
              <a:t> it </a:t>
            </a:r>
            <a:r>
              <a:rPr lang="en-US" sz="1200" kern="1200" dirty="0" smtClean="0">
                <a:solidFill>
                  <a:schemeClr val="tx1"/>
                </a:solidFill>
                <a:effectLst/>
                <a:latin typeface="+mn-lt"/>
                <a:ea typeface="+mn-ea"/>
                <a:cs typeface="+mn-cs"/>
              </a:rPr>
              <a:t>necessary to relocate to larger quarters. During the summer of 1897, the</a:t>
            </a:r>
            <a:r>
              <a:rPr lang="en-US" sz="1200" kern="1200" baseline="0" dirty="0" smtClean="0">
                <a:solidFill>
                  <a:schemeClr val="tx1"/>
                </a:solidFill>
                <a:effectLst/>
                <a:latin typeface="+mn-lt"/>
                <a:ea typeface="+mn-ea"/>
                <a:cs typeface="+mn-cs"/>
              </a:rPr>
              <a:t> College</a:t>
            </a:r>
            <a:r>
              <a:rPr lang="en-US" sz="1200" kern="1200" dirty="0" smtClean="0">
                <a:solidFill>
                  <a:schemeClr val="tx1"/>
                </a:solidFill>
                <a:effectLst/>
                <a:latin typeface="+mn-lt"/>
                <a:ea typeface="+mn-ea"/>
                <a:cs typeface="+mn-cs"/>
              </a:rPr>
              <a:t> took over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and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floors of the newly constructed </a:t>
            </a:r>
            <a:r>
              <a:rPr lang="en-US" sz="1200" kern="1200" dirty="0" err="1" smtClean="0">
                <a:solidFill>
                  <a:schemeClr val="tx1"/>
                </a:solidFill>
                <a:effectLst/>
                <a:latin typeface="+mn-lt"/>
                <a:ea typeface="+mn-ea"/>
                <a:cs typeface="+mn-cs"/>
              </a:rPr>
              <a:t>Hoblit</a:t>
            </a:r>
            <a:r>
              <a:rPr lang="en-US" sz="1200" kern="1200" dirty="0" smtClean="0">
                <a:solidFill>
                  <a:schemeClr val="tx1"/>
                </a:solidFill>
                <a:effectLst/>
                <a:latin typeface="+mn-lt"/>
                <a:ea typeface="+mn-ea"/>
                <a:cs typeface="+mn-cs"/>
              </a:rPr>
              <a:t> Building at the corner of N. Main and Mulberry Streets in Bloomington. It was described as “centrally located, up-to-date in all respects, with large rooms and modern appointments, sound proofed walls, and the teachers will all have outside rooms.”</a:t>
            </a:r>
            <a:r>
              <a:rPr lang="en-US" sz="1200" kern="1200" baseline="30000" dirty="0" smtClean="0">
                <a:solidFill>
                  <a:schemeClr val="tx1"/>
                </a:solidFill>
                <a:effectLst/>
                <a:latin typeface="+mn-lt"/>
                <a:ea typeface="+mn-ea"/>
                <a:cs typeface="+mn-cs"/>
              </a:rPr>
              <a:t>9 </a:t>
            </a:r>
            <a:r>
              <a:rPr lang="en-US" sz="1200" kern="1200" dirty="0" smtClean="0">
                <a:solidFill>
                  <a:schemeClr val="tx1"/>
                </a:solidFill>
                <a:effectLst/>
                <a:latin typeface="+mn-lt"/>
                <a:ea typeface="+mn-ea"/>
                <a:cs typeface="+mn-cs"/>
              </a:rPr>
              <a:t>It also boasted a library and a recital hall.</a:t>
            </a:r>
            <a:endParaRPr lang="en-US" baseline="30000" dirty="0" smtClean="0"/>
          </a:p>
          <a:p>
            <a:endParaRPr lang="en-US" baseline="3000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7</a:t>
            </a:fld>
            <a:endParaRPr lang="en-US"/>
          </a:p>
        </p:txBody>
      </p:sp>
    </p:spTree>
    <p:extLst>
      <p:ext uri="{BB962C8B-B14F-4D97-AF65-F5344CB8AC3E}">
        <p14:creationId xmlns:p14="http://schemas.microsoft.com/office/powerpoint/2010/main" val="489556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Teaching studios</a:t>
            </a:r>
            <a:r>
              <a:rPr lang="en-US" baseline="0" dirty="0" smtClean="0"/>
              <a:t> of Oliver Robert Skinner and Mabel Claire Jones in the </a:t>
            </a:r>
            <a:r>
              <a:rPr lang="en-US" baseline="0" dirty="0" err="1" smtClean="0"/>
              <a:t>Hoblit</a:t>
            </a:r>
            <a:r>
              <a:rPr lang="en-US" baseline="0" dirty="0" smtClean="0"/>
              <a:t> Building, c.1901</a:t>
            </a:r>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8</a:t>
            </a:fld>
            <a:endParaRPr lang="en-US"/>
          </a:p>
        </p:txBody>
      </p:sp>
    </p:spTree>
    <p:extLst>
      <p:ext uri="{BB962C8B-B14F-4D97-AF65-F5344CB8AC3E}">
        <p14:creationId xmlns:p14="http://schemas.microsoft.com/office/powerpoint/2010/main" val="3725427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Teaching</a:t>
            </a:r>
            <a:r>
              <a:rPr lang="en-US" baseline="0" dirty="0" smtClean="0"/>
              <a:t> studio and reception room of Mrs. Robert H. Gray (</a:t>
            </a:r>
            <a:r>
              <a:rPr lang="en-US" baseline="0" dirty="0" err="1" smtClean="0"/>
              <a:t>Hoblit</a:t>
            </a:r>
            <a:r>
              <a:rPr lang="en-US" baseline="0" dirty="0" smtClean="0"/>
              <a:t> Building), c. 1901</a:t>
            </a:r>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9</a:t>
            </a:fld>
            <a:endParaRPr lang="en-US"/>
          </a:p>
        </p:txBody>
      </p:sp>
    </p:spTree>
    <p:extLst>
      <p:ext uri="{BB962C8B-B14F-4D97-AF65-F5344CB8AC3E}">
        <p14:creationId xmlns:p14="http://schemas.microsoft.com/office/powerpoint/2010/main" val="1919763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Wesleyan College of Music Recital Hall (</a:t>
            </a:r>
            <a:r>
              <a:rPr lang="en-US" sz="1200" kern="1200" dirty="0" err="1" smtClean="0">
                <a:solidFill>
                  <a:schemeClr val="tx1"/>
                </a:solidFill>
                <a:effectLst/>
                <a:latin typeface="+mn-lt"/>
                <a:ea typeface="+mn-ea"/>
                <a:cs typeface="+mn-cs"/>
              </a:rPr>
              <a:t>Hoblit</a:t>
            </a:r>
            <a:r>
              <a:rPr lang="en-US" sz="1200" kern="1200" dirty="0" smtClean="0">
                <a:solidFill>
                  <a:schemeClr val="tx1"/>
                </a:solidFill>
                <a:effectLst/>
                <a:latin typeface="+mn-lt"/>
                <a:ea typeface="+mn-ea"/>
                <a:cs typeface="+mn-cs"/>
              </a:rPr>
              <a:t> Building), c.1901.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Prior to the opening of the </a:t>
            </a:r>
            <a:r>
              <a:rPr lang="en-US" sz="1200" kern="1200" dirty="0" err="1" smtClean="0">
                <a:solidFill>
                  <a:schemeClr val="tx1"/>
                </a:solidFill>
                <a:effectLst/>
                <a:latin typeface="+mn-lt"/>
                <a:ea typeface="+mn-ea"/>
                <a:cs typeface="+mn-cs"/>
              </a:rPr>
              <a:t>Hoblit</a:t>
            </a:r>
            <a:r>
              <a:rPr lang="en-US" sz="1200" kern="1200" dirty="0" smtClean="0">
                <a:solidFill>
                  <a:schemeClr val="tx1"/>
                </a:solidFill>
                <a:effectLst/>
                <a:latin typeface="+mn-lt"/>
                <a:ea typeface="+mn-ea"/>
                <a:cs typeface="+mn-cs"/>
              </a:rPr>
              <a:t> Building, recitals of the Wesleyan College of Music were held either in Amie Chapel of the University Building (Old Main), or in the sanctuaries of local churches. In addition to his responsibilities at Wesleyan, Oliver Skinner served for many years as organist at the First Methodist Church in downtown Bloomington.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Early accounts of the College of Music note that the first public recital to take place at the college was held in Amie Chapel on October 31, 1889. The</a:t>
            </a:r>
            <a:r>
              <a:rPr lang="en-US" sz="1200" kern="1200" baseline="0" dirty="0" smtClean="0">
                <a:solidFill>
                  <a:schemeClr val="tx1"/>
                </a:solidFill>
                <a:effectLst/>
                <a:latin typeface="+mn-lt"/>
                <a:ea typeface="+mn-ea"/>
                <a:cs typeface="+mn-cs"/>
              </a:rPr>
              <a:t> IWU Archives however, </a:t>
            </a:r>
            <a:r>
              <a:rPr lang="en-US" sz="1200" kern="1200" dirty="0" smtClean="0">
                <a:solidFill>
                  <a:schemeClr val="tx1"/>
                </a:solidFill>
                <a:effectLst/>
                <a:latin typeface="+mn-lt"/>
                <a:ea typeface="+mn-ea"/>
                <a:cs typeface="+mn-cs"/>
              </a:rPr>
              <a:t> possess concert programs extending back approximately five years earlier, to December 12, 1884.</a:t>
            </a:r>
          </a:p>
          <a:p>
            <a:endParaRPr lang="en-US" sz="1200" kern="1200" dirty="0" smtClean="0">
              <a:solidFill>
                <a:schemeClr val="tx1"/>
              </a:solidFill>
              <a:effectLst/>
              <a:latin typeface="+mn-lt"/>
              <a:ea typeface="+mn-ea"/>
              <a:cs typeface="+mn-cs"/>
            </a:endParaRPr>
          </a:p>
          <a:p>
            <a:endParaRPr lang="en-US" sz="1400" b="1" dirty="0" smtClean="0"/>
          </a:p>
          <a:p>
            <a:endParaRPr lang="en-US" sz="1400" b="1" dirty="0"/>
          </a:p>
        </p:txBody>
      </p:sp>
      <p:sp>
        <p:nvSpPr>
          <p:cNvPr id="4" name="Slide Number Placeholder 3"/>
          <p:cNvSpPr>
            <a:spLocks noGrp="1"/>
          </p:cNvSpPr>
          <p:nvPr>
            <p:ph type="sldNum" sz="quarter" idx="10"/>
          </p:nvPr>
        </p:nvSpPr>
        <p:spPr/>
        <p:txBody>
          <a:bodyPr/>
          <a:lstStyle/>
          <a:p>
            <a:fld id="{5FE20DDF-7F4A-2C40-9AF2-B17C92F02B76}" type="slidenum">
              <a:rPr lang="en-US" smtClean="0"/>
              <a:t>10</a:t>
            </a:fld>
            <a:endParaRPr lang="en-US"/>
          </a:p>
        </p:txBody>
      </p:sp>
    </p:spTree>
    <p:extLst>
      <p:ext uri="{BB962C8B-B14F-4D97-AF65-F5344CB8AC3E}">
        <p14:creationId xmlns:p14="http://schemas.microsoft.com/office/powerpoint/2010/main" val="2441133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closing years of the nineteenth century saw the introduction of a variety of instrumental and vocal ensembles to the musical life of the Illinois Wesleyan campus.  We learn about these largely from </a:t>
            </a:r>
            <a:r>
              <a:rPr lang="en-US" sz="1200" i="1" kern="1200" dirty="0" smtClean="0">
                <a:solidFill>
                  <a:schemeClr val="tx1"/>
                </a:solidFill>
                <a:effectLst/>
                <a:latin typeface="+mn-lt"/>
                <a:ea typeface="+mn-ea"/>
                <a:cs typeface="+mn-cs"/>
              </a:rPr>
              <a:t>The Argus </a:t>
            </a:r>
            <a:r>
              <a:rPr lang="en-US" sz="1200" kern="1200" dirty="0" smtClean="0">
                <a:solidFill>
                  <a:schemeClr val="tx1"/>
                </a:solidFill>
                <a:effectLst/>
                <a:latin typeface="+mn-lt"/>
                <a:ea typeface="+mn-ea"/>
                <a:cs typeface="+mn-cs"/>
              </a:rPr>
              <a:t>and their popularity steadily grew with the ensuing years.</a:t>
            </a:r>
            <a:endParaRPr lang="en-US" sz="1200" b="1"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Wesleyan Orchestra:</a:t>
            </a:r>
            <a:r>
              <a:rPr lang="en-US" sz="1200" kern="1200" dirty="0" smtClean="0">
                <a:solidFill>
                  <a:schemeClr val="tx1"/>
                </a:solidFill>
                <a:effectLst/>
                <a:latin typeface="+mn-lt"/>
                <a:ea typeface="+mn-ea"/>
                <a:cs typeface="+mn-cs"/>
              </a:rPr>
              <a:t>  The November 11, 1897 issue reported that the College orchestra [established the previous year] had been increased to six pieces with the addition of Leon </a:t>
            </a:r>
            <a:r>
              <a:rPr lang="en-US" sz="1200" kern="1200" dirty="0" err="1" smtClean="0">
                <a:solidFill>
                  <a:schemeClr val="tx1"/>
                </a:solidFill>
                <a:effectLst/>
                <a:latin typeface="+mn-lt"/>
                <a:ea typeface="+mn-ea"/>
                <a:cs typeface="+mn-cs"/>
              </a:rPr>
              <a:t>Kerrick</a:t>
            </a:r>
            <a:r>
              <a:rPr lang="en-US" sz="1200" kern="1200" dirty="0" smtClean="0">
                <a:solidFill>
                  <a:schemeClr val="tx1"/>
                </a:solidFill>
                <a:effectLst/>
                <a:latin typeface="+mn-lt"/>
                <a:ea typeface="+mn-ea"/>
                <a:cs typeface="+mn-cs"/>
              </a:rPr>
              <a:t>, a violinist, and later a trustee of the University. “They play with a vim that is enjoyed by all…we voice the sentiment of the majority when we say that the orchestra is one of the most enjoyable things in connection with the college. We appreciate the music [and] the musicians, even though we do not often tell them.”</a:t>
            </a:r>
            <a:r>
              <a:rPr lang="en-US" sz="1200" kern="1200" baseline="30000" dirty="0" smtClean="0">
                <a:solidFill>
                  <a:schemeClr val="tx1"/>
                </a:solidFill>
                <a:effectLst/>
                <a:latin typeface="+mn-lt"/>
                <a:ea typeface="+mn-ea"/>
                <a:cs typeface="+mn-cs"/>
              </a:rPr>
              <a:t> 10</a:t>
            </a:r>
            <a:r>
              <a:rPr lang="en-US" sz="1200" kern="1200" dirty="0" smtClean="0">
                <a:solidFill>
                  <a:schemeClr val="tx1"/>
                </a:solidFill>
                <a:effectLst/>
                <a:latin typeface="+mn-lt"/>
                <a:ea typeface="+mn-ea"/>
                <a:cs typeface="+mn-cs"/>
              </a:rPr>
              <a:t>  From this photo, eight years later, we see that the Wesleyan Orchestra had increased in size ever further, to number eleven players.  Given the size and instrument make</a:t>
            </a:r>
            <a:r>
              <a:rPr lang="en-US" sz="1200" kern="1200" baseline="0" dirty="0" smtClean="0">
                <a:solidFill>
                  <a:schemeClr val="tx1"/>
                </a:solidFill>
                <a:effectLst/>
                <a:latin typeface="+mn-lt"/>
                <a:ea typeface="+mn-ea"/>
                <a:cs typeface="+mn-cs"/>
              </a:rPr>
              <a:t>-up</a:t>
            </a:r>
            <a:r>
              <a:rPr lang="en-US" sz="1200" kern="1200" dirty="0" smtClean="0">
                <a:solidFill>
                  <a:schemeClr val="tx1"/>
                </a:solidFill>
                <a:effectLst/>
                <a:latin typeface="+mn-lt"/>
                <a:ea typeface="+mn-ea"/>
                <a:cs typeface="+mn-cs"/>
              </a:rPr>
              <a:t> of this budding orchestra, one wonders what repertoire constituted</a:t>
            </a:r>
            <a:r>
              <a:rPr lang="en-US" sz="1200" kern="1200" baseline="0" dirty="0" smtClean="0">
                <a:solidFill>
                  <a:schemeClr val="tx1"/>
                </a:solidFill>
                <a:effectLst/>
                <a:latin typeface="+mn-lt"/>
                <a:ea typeface="+mn-ea"/>
                <a:cs typeface="+mn-cs"/>
              </a:rPr>
              <a:t> its early concert programs. (A topic for further research.)</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11</a:t>
            </a:fld>
            <a:endParaRPr lang="en-US"/>
          </a:p>
        </p:txBody>
      </p:sp>
    </p:spTree>
    <p:extLst>
      <p:ext uri="{BB962C8B-B14F-4D97-AF65-F5344CB8AC3E}">
        <p14:creationId xmlns:p14="http://schemas.microsoft.com/office/powerpoint/2010/main" val="2885658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Glee Club &amp; Mandolin Club</a:t>
            </a:r>
            <a:r>
              <a:rPr lang="en-US" sz="1200" kern="1200" dirty="0" smtClean="0">
                <a:solidFill>
                  <a:schemeClr val="tx1"/>
                </a:solidFill>
                <a:effectLst/>
                <a:latin typeface="+mn-lt"/>
                <a:ea typeface="+mn-ea"/>
                <a:cs typeface="+mn-cs"/>
              </a:rPr>
              <a:t>: We read in the October 15, 1898 issue of </a:t>
            </a:r>
            <a:r>
              <a:rPr lang="en-US" sz="1200" i="1" kern="1200" dirty="0" smtClean="0">
                <a:solidFill>
                  <a:schemeClr val="tx1"/>
                </a:solidFill>
                <a:effectLst/>
                <a:latin typeface="+mn-lt"/>
                <a:ea typeface="+mn-ea"/>
                <a:cs typeface="+mn-cs"/>
              </a:rPr>
              <a:t>The Argus </a:t>
            </a:r>
            <a:r>
              <a:rPr lang="en-US" sz="1200" kern="1200" dirty="0" smtClean="0">
                <a:solidFill>
                  <a:schemeClr val="tx1"/>
                </a:solidFill>
                <a:effectLst/>
                <a:latin typeface="+mn-lt"/>
                <a:ea typeface="+mn-ea"/>
                <a:cs typeface="+mn-cs"/>
              </a:rPr>
              <a:t>that, “on last Wednesday afternoon the initial steps were taken in the organization of a glee club among the Wesleyan boys. The club in under the direction of J.P. Morse and is composed of twelve singers…. The Mandolin Club, also of recent birth, is making progress.  The boys are planning to take the students by storm some morning at chapel and to extend their triumphant tour to several adjoining towns and cities during the Thanksgiving and Christmas holidays.” </a:t>
            </a:r>
            <a:r>
              <a:rPr lang="en-US" sz="1200" kern="1200" baseline="30000" dirty="0" smtClean="0">
                <a:solidFill>
                  <a:schemeClr val="tx1"/>
                </a:solidFill>
                <a:effectLst/>
                <a:latin typeface="+mn-lt"/>
                <a:ea typeface="+mn-ea"/>
                <a:cs typeface="+mn-cs"/>
              </a:rPr>
              <a:t>11</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Glee Club &amp; Mandolin Club – Debut Performance</a:t>
            </a:r>
            <a:r>
              <a:rPr lang="en-US" sz="1200" kern="1200" dirty="0" smtClean="0">
                <a:solidFill>
                  <a:schemeClr val="tx1"/>
                </a:solidFill>
                <a:effectLst/>
                <a:latin typeface="+mn-lt"/>
                <a:ea typeface="+mn-ea"/>
                <a:cs typeface="+mn-cs"/>
              </a:rPr>
              <a:t>: We read further in the December 15, 1898 issue of </a:t>
            </a:r>
            <a:r>
              <a:rPr lang="en-US" sz="1200" i="1" kern="1200" dirty="0" smtClean="0">
                <a:solidFill>
                  <a:schemeClr val="tx1"/>
                </a:solidFill>
                <a:effectLst/>
                <a:latin typeface="+mn-lt"/>
                <a:ea typeface="+mn-ea"/>
                <a:cs typeface="+mn-cs"/>
              </a:rPr>
              <a:t>The Argus</a:t>
            </a:r>
            <a:r>
              <a:rPr lang="en-US" sz="1200" kern="1200" dirty="0" smtClean="0">
                <a:solidFill>
                  <a:schemeClr val="tx1"/>
                </a:solidFill>
                <a:effectLst/>
                <a:latin typeface="+mn-lt"/>
                <a:ea typeface="+mn-ea"/>
                <a:cs typeface="+mn-cs"/>
              </a:rPr>
              <a:t> that “on Thursday evening December 8, an entertainment was given in the Wesleyan Chapel by the Wesleyan Glee and Mandolin clubs, assisted by the college of Music and Oratory, and the </a:t>
            </a:r>
            <a:r>
              <a:rPr lang="en-US" sz="1200" kern="1200" dirty="0" err="1" smtClean="0">
                <a:solidFill>
                  <a:schemeClr val="tx1"/>
                </a:solidFill>
                <a:effectLst/>
                <a:latin typeface="+mn-lt"/>
                <a:ea typeface="+mn-ea"/>
                <a:cs typeface="+mn-cs"/>
              </a:rPr>
              <a:t>Euterean</a:t>
            </a:r>
            <a:r>
              <a:rPr lang="en-US" sz="1200" kern="1200" dirty="0" smtClean="0">
                <a:solidFill>
                  <a:schemeClr val="tx1"/>
                </a:solidFill>
                <a:effectLst/>
                <a:latin typeface="+mn-lt"/>
                <a:ea typeface="+mn-ea"/>
                <a:cs typeface="+mn-cs"/>
              </a:rPr>
              <a:t> Quartette. This was the first performance of the Glee Club, and it was received with great enthusiasm. The Club is composed of 16 voices: the very best which the college affords. Individual voices however, cannot of them selves make a successful Glee Club. It takes careful study to secure a harmonious blending of these voices. As in every other college organization, unity or “team work” plays a very important role. It is here that our Glee Club surprises us. We expected to find weakness [but] we found strength! The boys sang in a manner that we are not able to commend too highly.  They showed to a flattering degree the result of careful training which they have received from their director, Mr. W. H. </a:t>
            </a:r>
            <a:r>
              <a:rPr lang="en-US" sz="1200" kern="1200" dirty="0" err="1" smtClean="0">
                <a:solidFill>
                  <a:schemeClr val="tx1"/>
                </a:solidFill>
                <a:effectLst/>
                <a:latin typeface="+mn-lt"/>
                <a:ea typeface="+mn-ea"/>
                <a:cs typeface="+mn-cs"/>
              </a:rPr>
              <a:t>Kerrick</a:t>
            </a:r>
            <a:r>
              <a:rPr lang="en-US" sz="1200" kern="1200" dirty="0" smtClean="0">
                <a:solidFill>
                  <a:schemeClr val="tx1"/>
                </a:solidFill>
                <a:effectLst/>
                <a:latin typeface="+mn-lt"/>
                <a:ea typeface="+mn-ea"/>
                <a:cs typeface="+mn-cs"/>
              </a:rPr>
              <a:t>.” </a:t>
            </a:r>
            <a:r>
              <a:rPr lang="en-US" sz="1200" kern="1200" baseline="30000" dirty="0" smtClean="0">
                <a:solidFill>
                  <a:schemeClr val="tx1"/>
                </a:solidFill>
                <a:effectLst/>
                <a:latin typeface="+mn-lt"/>
                <a:ea typeface="+mn-ea"/>
                <a:cs typeface="+mn-cs"/>
              </a:rPr>
              <a:t>12</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Ten months later (October 4, 1899), </a:t>
            </a:r>
            <a:r>
              <a:rPr lang="en-US" sz="1200" i="1" kern="1200" dirty="0" smtClean="0">
                <a:solidFill>
                  <a:schemeClr val="tx1"/>
                </a:solidFill>
                <a:effectLst/>
                <a:latin typeface="+mn-lt"/>
                <a:ea typeface="+mn-ea"/>
                <a:cs typeface="+mn-cs"/>
              </a:rPr>
              <a:t>The Argus</a:t>
            </a:r>
            <a:r>
              <a:rPr lang="en-US" sz="1200" kern="1200" dirty="0" smtClean="0">
                <a:solidFill>
                  <a:schemeClr val="tx1"/>
                </a:solidFill>
                <a:effectLst/>
                <a:latin typeface="+mn-lt"/>
                <a:ea typeface="+mn-ea"/>
                <a:cs typeface="+mn-cs"/>
              </a:rPr>
              <a:t> continued to tout the successes of men’s Glee Club under the direction of its new director, Mr. Arthur Bassett (also formerly of the Bloomington Conservatory of Music), commenting that the club rehearses three evenings a week, and is scheduling performances in neighboring Lexington, Pontiac, Lincoln, and Clinton, Illinois. It laments however that, “last year we also had a very fine Mandolin &amp; Guitar Club, whose only fault was the few times it performed. These few times, however, scored wonderful successes. So far this term, nothing definite can be said as to the prospects for another one. Mr. Morse is putting forth a great deal of energy in securing the material, but so far has met with indifferent success.  Some very good players have been found, but there is still a woeful want. This is surprising, for among the students enrolled [at Wesleyan] are certainly [those] talented enough as to constitute a fine club. It is supposed that modesty prevents the discovery of this. [But gentlemen] this should not stand in the way.  Offer yourselves for a trial at least and reflect credit on yourselves and the Wesleyan as well. Don’t let the fellows who sing get ahead of you!” </a:t>
            </a:r>
            <a:r>
              <a:rPr lang="en-US" sz="1200" kern="1200" baseline="30000" dirty="0" smtClean="0">
                <a:solidFill>
                  <a:schemeClr val="tx1"/>
                </a:solidFill>
                <a:effectLst/>
                <a:latin typeface="+mn-lt"/>
                <a:ea typeface="+mn-ea"/>
                <a:cs typeface="+mn-cs"/>
              </a:rPr>
              <a:t>13</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sz="1200" b="0" i="0" baseline="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12</a:t>
            </a:fld>
            <a:endParaRPr lang="en-US"/>
          </a:p>
        </p:txBody>
      </p:sp>
    </p:spTree>
    <p:extLst>
      <p:ext uri="{BB962C8B-B14F-4D97-AF65-F5344CB8AC3E}">
        <p14:creationId xmlns:p14="http://schemas.microsoft.com/office/powerpoint/2010/main" val="2378884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1907 </a:t>
            </a:r>
            <a:r>
              <a:rPr lang="en-US" sz="1200" i="1" kern="1200" dirty="0" err="1" smtClean="0">
                <a:solidFill>
                  <a:schemeClr val="tx1"/>
                </a:solidFill>
                <a:effectLst/>
                <a:latin typeface="+mn-lt"/>
                <a:ea typeface="+mn-ea"/>
                <a:cs typeface="+mn-cs"/>
              </a:rPr>
              <a:t>Wesleyana</a:t>
            </a:r>
            <a:r>
              <a:rPr lang="en-US" sz="1200" kern="1200" dirty="0" smtClean="0">
                <a:solidFill>
                  <a:schemeClr val="tx1"/>
                </a:solidFill>
                <a:effectLst/>
                <a:latin typeface="+mn-lt"/>
                <a:ea typeface="+mn-ea"/>
                <a:cs typeface="+mn-cs"/>
              </a:rPr>
              <a:t> records that “the University has also been blessed with the organization of a Girls' Glee Club. Without a girls' glee club a college is in an awful predicament. In former years we have had girls' glee clubs that have lightly flitted onto the stage of college life, and have, immediately, as lightly flitted off that same stage into the silent abysses of oblivion. But none of these former aggregations have been anything like so talented or energetic as is the present contingent.  The Girls' Glee Club was organized during the first part of the year and the members after having gone through the process of simmering down to the faithful few, set to work with such diligence and enthusiasm that today, the Wesleyan may boast of the best organization of the kind that has ever added its charm to college life. The club has made many appearances in public since the event of its coming and on every one of these occasions has made a decided hit. Their contribution to different college events has been greatly appreciated. </a:t>
            </a:r>
            <a:r>
              <a:rPr lang="en-US" sz="1200" b="0" i="0" u="none" strike="noStrike" kern="1200" baseline="0" dirty="0" smtClean="0">
                <a:solidFill>
                  <a:schemeClr val="tx1"/>
                </a:solidFill>
                <a:latin typeface="+mn-lt"/>
                <a:ea typeface="+mn-ea"/>
                <a:cs typeface="+mn-cs"/>
              </a:rPr>
              <a:t>It is the intention to preserve the club as a permanent organization, and if its progress in future years keeps pace in any proportion with its growth since its birth, we will have a Girls' Glee Club at the Wesleyan that will not only have no equal, but that can have no equal” </a:t>
            </a:r>
            <a:r>
              <a:rPr lang="en-US" sz="1200" b="0" i="0" u="none" strike="noStrike" kern="1200" baseline="30000" dirty="0" smtClean="0">
                <a:solidFill>
                  <a:schemeClr val="tx1"/>
                </a:solidFill>
                <a:latin typeface="+mn-lt"/>
                <a:ea typeface="+mn-ea"/>
                <a:cs typeface="+mn-cs"/>
              </a:rPr>
              <a:t>14</a:t>
            </a:r>
            <a:r>
              <a:rPr lang="en-US" sz="1200" b="0" i="0" u="none" strike="noStrike" kern="1200" baseline="0" dirty="0" smtClean="0">
                <a:solidFill>
                  <a:schemeClr val="tx1"/>
                </a:solidFill>
                <a:latin typeface="+mn-lt"/>
                <a:ea typeface="+mn-ea"/>
                <a:cs typeface="+mn-cs"/>
              </a:rPr>
              <a:t>.</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FE20DDF-7F4A-2C40-9AF2-B17C92F02B76}" type="slidenum">
              <a:rPr lang="en-US" smtClean="0"/>
              <a:t>13</a:t>
            </a:fld>
            <a:endParaRPr lang="en-US"/>
          </a:p>
        </p:txBody>
      </p:sp>
    </p:spTree>
    <p:extLst>
      <p:ext uri="{BB962C8B-B14F-4D97-AF65-F5344CB8AC3E}">
        <p14:creationId xmlns:p14="http://schemas.microsoft.com/office/powerpoint/2010/main" val="1730384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“The Band a Reality” </a:t>
            </a:r>
            <a:r>
              <a:rPr lang="en-US" sz="1200" kern="1200" dirty="0" smtClean="0">
                <a:solidFill>
                  <a:schemeClr val="tx1"/>
                </a:solidFill>
                <a:effectLst/>
                <a:latin typeface="+mn-lt"/>
                <a:ea typeface="+mn-ea"/>
                <a:cs typeface="+mn-cs"/>
              </a:rPr>
              <a:t>Finally, the November 11, 1900 issue of </a:t>
            </a:r>
            <a:r>
              <a:rPr lang="en-US" sz="1200" i="1" kern="1200" dirty="0" smtClean="0">
                <a:solidFill>
                  <a:schemeClr val="tx1"/>
                </a:solidFill>
                <a:effectLst/>
                <a:latin typeface="+mn-lt"/>
                <a:ea typeface="+mn-ea"/>
                <a:cs typeface="+mn-cs"/>
              </a:rPr>
              <a:t>The Argus</a:t>
            </a:r>
            <a:r>
              <a:rPr lang="en-US" sz="1200" kern="1200" dirty="0" smtClean="0">
                <a:solidFill>
                  <a:schemeClr val="tx1"/>
                </a:solidFill>
                <a:effectLst/>
                <a:latin typeface="+mn-lt"/>
                <a:ea typeface="+mn-ea"/>
                <a:cs typeface="+mn-cs"/>
              </a:rPr>
              <a:t> announces the organization of a Wesleyan Band. “The Wesleyan Band is a go! A meeting for temporary organization was held Monday afternoon last, and a great deal of business was transacted.  Professor Ferguson was the chairman of the meeting and was given authority to appoint a committee to arrange by-laws and to provide for the management. It was [further] decided to have the band consist of 22 instruments. There will be two meetings a week for practice, but the time has not been selected as yet.” (p. 4) Two weeks later (November 30, 1900) we read that “six or seven men have been found who can play horn, and two or three more are clarinetists. Mr. Naylor has had several years experience as a leader of an orchestra and is willing to take the matter in charge. It is a most worthy enterprise and we hope to see it carried out.” </a:t>
            </a:r>
            <a:r>
              <a:rPr lang="en-US" sz="1200" kern="1200" baseline="30000" dirty="0" smtClean="0">
                <a:solidFill>
                  <a:schemeClr val="tx1"/>
                </a:solidFill>
                <a:effectLst/>
                <a:latin typeface="+mn-lt"/>
                <a:ea typeface="+mn-ea"/>
                <a:cs typeface="+mn-cs"/>
              </a:rPr>
              <a:t>15</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“First</a:t>
            </a:r>
            <a:r>
              <a:rPr lang="en-US" sz="1200" b="1" kern="1200" baseline="0" dirty="0" smtClean="0">
                <a:solidFill>
                  <a:schemeClr val="tx1"/>
                </a:solidFill>
                <a:effectLst/>
                <a:latin typeface="+mn-lt"/>
                <a:ea typeface="+mn-ea"/>
                <a:cs typeface="+mn-cs"/>
              </a:rPr>
              <a:t> appearance of the Wesleyan Band”</a:t>
            </a:r>
            <a:r>
              <a:rPr lang="en-US" sz="1200" b="1"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The Argus, </a:t>
            </a:r>
            <a:r>
              <a:rPr lang="en-US" sz="1200" kern="1200" dirty="0" smtClean="0">
                <a:solidFill>
                  <a:schemeClr val="tx1"/>
                </a:solidFill>
                <a:effectLst/>
                <a:latin typeface="+mn-lt"/>
                <a:ea typeface="+mn-ea"/>
                <a:cs typeface="+mn-cs"/>
              </a:rPr>
              <a:t>February 6, 1901) “the first appearance of the Wesleyan Band was in every way most successful, and the music was heartily appreciated by the student body. We have heard rumors and distant strains of music for some time, which have betokened activity among the members of that organization, but the progress that has been made was a surprise to many.  The selections given in chapel brought out the individual and collective ability of the band, and gave great satisfaction. It requires pluck and energy to make an enterprise of this kind succeed, and much credit is deserved by all concerned.” </a:t>
            </a:r>
            <a:r>
              <a:rPr lang="en-US" sz="1200" kern="1200" baseline="30000" dirty="0" smtClean="0">
                <a:solidFill>
                  <a:schemeClr val="tx1"/>
                </a:solidFill>
                <a:effectLst/>
                <a:latin typeface="+mn-lt"/>
                <a:ea typeface="+mn-ea"/>
                <a:cs typeface="+mn-cs"/>
              </a:rPr>
              <a:t>16</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14</a:t>
            </a:fld>
            <a:endParaRPr lang="en-US"/>
          </a:p>
        </p:txBody>
      </p:sp>
    </p:spTree>
    <p:extLst>
      <p:ext uri="{BB962C8B-B14F-4D97-AF65-F5344CB8AC3E}">
        <p14:creationId xmlns:p14="http://schemas.microsoft.com/office/powerpoint/2010/main" val="1466296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Early in the 20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century, the University Administration desired to tighten the relationship between itself and the College of Music.  At its June 1902 meeting, the Board of Trustees determined that to accomplish this a restructuring of the latter would be in the best interest of the university. Over the course of the next eight to ten years, a variety of measures were taken to affect this restructuring.  Some measures were of an administrative or fiscal nature. Others were of a more collegial or disciplinary nature.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first change was the elimination of the position of Dean of the College, with the President of the University assuming responsibility “for the entire management and control of the school; the object being to affiliate the College more closely with the University, and to afford the individual teachers with more independence and scope.”</a:t>
            </a:r>
            <a:r>
              <a:rPr lang="en-US" sz="1200" kern="1200" baseline="30000" dirty="0" smtClean="0">
                <a:solidFill>
                  <a:schemeClr val="tx1"/>
                </a:solidFill>
                <a:effectLst/>
                <a:latin typeface="+mn-lt"/>
                <a:ea typeface="+mn-ea"/>
                <a:cs typeface="+mn-cs"/>
              </a:rPr>
              <a:t>16</a:t>
            </a:r>
            <a:r>
              <a:rPr lang="en-US" sz="1200" kern="1200" dirty="0" smtClean="0">
                <a:solidFill>
                  <a:schemeClr val="tx1"/>
                </a:solidFill>
                <a:effectLst/>
                <a:latin typeface="+mn-lt"/>
                <a:ea typeface="+mn-ea"/>
                <a:cs typeface="+mn-cs"/>
              </a:rPr>
              <a:t> The administrative changes took effect at the beginning of the 1902-1903 academic, year with President Edgar M. Smith listed as the ex-officio administrator of the College. Several years later in 1906, the Board issued a set “</a:t>
            </a:r>
            <a:r>
              <a:rPr lang="en-US" sz="1200" i="1" kern="1200" dirty="0" smtClean="0">
                <a:solidFill>
                  <a:schemeClr val="tx1"/>
                </a:solidFill>
                <a:effectLst/>
                <a:latin typeface="+mn-lt"/>
                <a:ea typeface="+mn-ea"/>
                <a:cs typeface="+mn-cs"/>
              </a:rPr>
              <a:t>Articles of Agreement between the Faculty of the College of Music of Illinois Wesleyan University and the Illinois Wesleyan University.” </a:t>
            </a:r>
            <a:r>
              <a:rPr lang="en-US" sz="1200" i="1" kern="1200" baseline="30000" dirty="0" smtClean="0">
                <a:solidFill>
                  <a:schemeClr val="tx1"/>
                </a:solidFill>
                <a:effectLst/>
                <a:latin typeface="+mn-lt"/>
                <a:ea typeface="+mn-ea"/>
                <a:cs typeface="+mn-cs"/>
              </a:rPr>
              <a:t>18</a:t>
            </a:r>
            <a:endParaRPr lang="en-US" sz="1200" kern="1200" dirty="0" smtClean="0">
              <a:solidFill>
                <a:schemeClr val="tx1"/>
              </a:solidFill>
              <a:effectLst/>
              <a:latin typeface="+mn-lt"/>
              <a:ea typeface="+mn-ea"/>
              <a:cs typeface="+mn-cs"/>
            </a:endParaRPr>
          </a:p>
          <a:p>
            <a:r>
              <a:rPr lang="en-US" sz="1200" i="1" kern="1200" baseline="300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These stipulated that:</a:t>
            </a:r>
          </a:p>
          <a:p>
            <a:endParaRPr lang="en-US" sz="1200" kern="1200" dirty="0" smtClean="0">
              <a:solidFill>
                <a:schemeClr val="tx1"/>
              </a:solidFill>
              <a:effectLst/>
              <a:latin typeface="+mn-lt"/>
              <a:ea typeface="+mn-ea"/>
              <a:cs typeface="+mn-cs"/>
            </a:endParaRPr>
          </a:p>
          <a:p>
            <a:r>
              <a:rPr lang="en-US" sz="1200" b="1" u="none" kern="1200" dirty="0" smtClean="0">
                <a:solidFill>
                  <a:schemeClr val="tx1"/>
                </a:solidFill>
                <a:effectLst/>
                <a:latin typeface="+mn-lt"/>
                <a:ea typeface="+mn-ea"/>
                <a:cs typeface="+mn-cs"/>
              </a:rPr>
              <a:t>The Executive Committee is to receive:</a:t>
            </a:r>
          </a:p>
          <a:p>
            <a:pPr lvl="0"/>
            <a:r>
              <a:rPr lang="en-US" sz="1200" kern="1200" dirty="0" smtClean="0">
                <a:solidFill>
                  <a:schemeClr val="tx1"/>
                </a:solidFill>
                <a:effectLst/>
                <a:latin typeface="+mn-lt"/>
                <a:ea typeface="+mn-ea"/>
                <a:cs typeface="+mn-cs"/>
              </a:rPr>
              <a:t>Eight per cent (8%) of the total figures of all lessons given by members of the faculty of the college during the school year beginning September 3, 1906</a:t>
            </a:r>
          </a:p>
          <a:p>
            <a:pPr lvl="0"/>
            <a:r>
              <a:rPr lang="en-US" sz="1200" kern="1200" dirty="0" smtClean="0">
                <a:solidFill>
                  <a:schemeClr val="tx1"/>
                </a:solidFill>
                <a:effectLst/>
                <a:latin typeface="+mn-lt"/>
                <a:ea typeface="+mn-ea"/>
                <a:cs typeface="+mn-cs"/>
              </a:rPr>
              <a:t>All diplomas and certificate fees shall be paid to the Executive Committee</a:t>
            </a:r>
          </a:p>
          <a:p>
            <a:pPr lvl="0"/>
            <a:r>
              <a:rPr lang="en-US" sz="1200" kern="1200" dirty="0" smtClean="0">
                <a:solidFill>
                  <a:schemeClr val="tx1"/>
                </a:solidFill>
                <a:effectLst/>
                <a:latin typeface="+mn-lt"/>
                <a:ea typeface="+mn-ea"/>
                <a:cs typeface="+mn-cs"/>
              </a:rPr>
              <a:t>All fees from affiliated teachers shall be paid to the Executive Committee</a:t>
            </a:r>
          </a:p>
          <a:p>
            <a:pPr lvl="0"/>
            <a:r>
              <a:rPr lang="en-US" sz="1200" kern="1200" dirty="0" smtClean="0">
                <a:solidFill>
                  <a:schemeClr val="tx1"/>
                </a:solidFill>
                <a:effectLst/>
                <a:latin typeface="+mn-lt"/>
                <a:ea typeface="+mn-ea"/>
                <a:cs typeface="+mn-cs"/>
              </a:rPr>
              <a:t>The Executive Committee to have the nominations and appointment of all teachers and assistants</a:t>
            </a:r>
          </a:p>
          <a:p>
            <a:pPr lvl="0"/>
            <a:endParaRPr lang="en-US" sz="1200" kern="1200" dirty="0" smtClean="0">
              <a:solidFill>
                <a:schemeClr val="tx1"/>
              </a:solidFill>
              <a:effectLst/>
              <a:latin typeface="+mn-lt"/>
              <a:ea typeface="+mn-ea"/>
              <a:cs typeface="+mn-cs"/>
            </a:endParaRPr>
          </a:p>
          <a:p>
            <a:r>
              <a:rPr lang="en-US" sz="1200" b="1" u="none" kern="1200" dirty="0" smtClean="0">
                <a:solidFill>
                  <a:schemeClr val="tx1"/>
                </a:solidFill>
                <a:effectLst/>
                <a:latin typeface="+mn-lt"/>
                <a:ea typeface="+mn-ea"/>
                <a:cs typeface="+mn-cs"/>
              </a:rPr>
              <a:t>The Executive Committee is to render the following service to the College of Music:</a:t>
            </a:r>
          </a:p>
          <a:p>
            <a:pPr lvl="0"/>
            <a:r>
              <a:rPr lang="en-US" sz="1200" kern="1200" dirty="0" smtClean="0">
                <a:solidFill>
                  <a:schemeClr val="tx1"/>
                </a:solidFill>
                <a:effectLst/>
                <a:latin typeface="+mn-lt"/>
                <a:ea typeface="+mn-ea"/>
                <a:cs typeface="+mn-cs"/>
              </a:rPr>
              <a:t>To advertise the College of Music in all catalogs on good paper, but the individual teachers are to furnish all half-tone places. The cost of catalogs and postage on the same is not to exceed $300 per annum, subject to arrangement between teachers and Dr. Barnes.</a:t>
            </a:r>
          </a:p>
          <a:p>
            <a:pPr lvl="0"/>
            <a:r>
              <a:rPr lang="en-US" sz="1200" kern="1200" dirty="0" smtClean="0">
                <a:solidFill>
                  <a:schemeClr val="tx1"/>
                </a:solidFill>
                <a:effectLst/>
                <a:latin typeface="+mn-lt"/>
                <a:ea typeface="+mn-ea"/>
                <a:cs typeface="+mn-cs"/>
              </a:rPr>
              <a:t>To provide Amie Chapel for ten general recitals; and two graduating recitals yearly, free-of-charge.</a:t>
            </a:r>
          </a:p>
          <a:p>
            <a:r>
              <a:rPr lang="en-US" sz="1200" u="none" strike="noStrike"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u="none" kern="1200" dirty="0" smtClean="0">
                <a:solidFill>
                  <a:schemeClr val="tx1"/>
                </a:solidFill>
                <a:effectLst/>
                <a:latin typeface="+mn-lt"/>
                <a:ea typeface="+mn-ea"/>
                <a:cs typeface="+mn-cs"/>
              </a:rPr>
              <a:t>Further:</a:t>
            </a:r>
            <a:r>
              <a:rPr lang="en-US" sz="1200" b="1" kern="1200" dirty="0" smtClean="0">
                <a:solidFill>
                  <a:schemeClr val="tx1"/>
                </a:solidFill>
                <a:effectLst/>
                <a:latin typeface="+mn-lt"/>
                <a:ea typeface="+mn-ea"/>
                <a:cs typeface="+mn-cs"/>
              </a:rPr>
              <a:t> (and now is where I think it gets </a:t>
            </a:r>
            <a:r>
              <a:rPr lang="en-US" sz="1200" b="1" u="none" kern="1200" dirty="0" smtClean="0">
                <a:solidFill>
                  <a:schemeClr val="tx1"/>
                </a:solidFill>
                <a:effectLst/>
                <a:latin typeface="+mn-lt"/>
                <a:ea typeface="+mn-ea"/>
                <a:cs typeface="+mn-cs"/>
              </a:rPr>
              <a:t>interesting) it has been decided by the Executive Committee that</a:t>
            </a:r>
            <a:r>
              <a:rPr lang="en-US" sz="1200" u="none" kern="1200" dirty="0" smtClean="0">
                <a:solidFill>
                  <a:schemeClr val="tx1"/>
                </a:solidFill>
                <a:effectLst/>
                <a:latin typeface="+mn-lt"/>
                <a:ea typeface="+mn-ea"/>
                <a:cs typeface="+mn-cs"/>
              </a:rPr>
              <a:t>:</a:t>
            </a:r>
          </a:p>
          <a:p>
            <a:pPr lvl="0"/>
            <a:r>
              <a:rPr lang="en-US" sz="1200" kern="1200" dirty="0" smtClean="0">
                <a:solidFill>
                  <a:schemeClr val="tx1"/>
                </a:solidFill>
                <a:effectLst/>
                <a:latin typeface="+mn-lt"/>
                <a:ea typeface="+mn-ea"/>
                <a:cs typeface="+mn-cs"/>
              </a:rPr>
              <a:t>The Joint Directors in the College of Music [having been discontinued] with the President of the University [acting] as director during the ensuing year,</a:t>
            </a:r>
          </a:p>
          <a:p>
            <a:pPr lvl="0"/>
            <a:r>
              <a:rPr lang="en-US" sz="1200" kern="1200" dirty="0" smtClean="0">
                <a:solidFill>
                  <a:schemeClr val="tx1"/>
                </a:solidFill>
                <a:effectLst/>
                <a:latin typeface="+mn-lt"/>
                <a:ea typeface="+mn-ea"/>
                <a:cs typeface="+mn-cs"/>
              </a:rPr>
              <a:t>Teacher in the College of Music </a:t>
            </a:r>
            <a:r>
              <a:rPr lang="en-US" sz="1200" u="sng" kern="1200" dirty="0" smtClean="0">
                <a:solidFill>
                  <a:schemeClr val="tx1"/>
                </a:solidFill>
                <a:effectLst/>
                <a:latin typeface="+mn-lt"/>
                <a:ea typeface="+mn-ea"/>
                <a:cs typeface="+mn-cs"/>
              </a:rPr>
              <a:t>shall </a:t>
            </a:r>
            <a:r>
              <a:rPr lang="en-US" sz="1200" kern="1200" dirty="0" smtClean="0">
                <a:solidFill>
                  <a:schemeClr val="tx1"/>
                </a:solidFill>
                <a:effectLst/>
                <a:latin typeface="+mn-lt"/>
                <a:ea typeface="+mn-ea"/>
                <a:cs typeface="+mn-cs"/>
              </a:rPr>
              <a:t>treat each other in a courteous manner, and no teacher shall comment either publicly or privately concerning the [personal] character, or the work of another teacher to his or her detriment, or to solicit another teacher’s pupils.  Any violation of this condition may be considered sufficient reason to sever a teacher’s connection with the college.  All complaints of any kind of character must be referred to the President of the University.</a:t>
            </a:r>
          </a:p>
          <a:p>
            <a:pPr lvl="0"/>
            <a:r>
              <a:rPr lang="en-US" sz="1200" kern="1200" dirty="0" smtClean="0">
                <a:solidFill>
                  <a:schemeClr val="tx1"/>
                </a:solidFill>
                <a:effectLst/>
                <a:latin typeface="+mn-lt"/>
                <a:ea typeface="+mn-ea"/>
                <a:cs typeface="+mn-cs"/>
              </a:rPr>
              <a:t>The arrangements indicated in this proposition throughout go into effect September 3, 1906 and continue until further action is taken by the Board of Trustees; it being understood, that no action will be taken to interfere with this arrangement prior to June 13, 1907.</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Three contracts were signed in behalf of the University and the faculty of the College of Music;</a:t>
            </a:r>
          </a:p>
          <a:p>
            <a:r>
              <a:rPr lang="en-US" sz="1200" kern="1200" dirty="0" smtClean="0">
                <a:solidFill>
                  <a:schemeClr val="tx1"/>
                </a:solidFill>
                <a:effectLst/>
                <a:latin typeface="+mn-lt"/>
                <a:ea typeface="+mn-ea"/>
                <a:cs typeface="+mn-cs"/>
              </a:rPr>
              <a:t>1. One with O.R. Skinner, Mrs. Faire </a:t>
            </a:r>
            <a:r>
              <a:rPr lang="en-US" sz="1200" kern="1200" dirty="0" err="1" smtClean="0">
                <a:solidFill>
                  <a:schemeClr val="tx1"/>
                </a:solidFill>
                <a:effectLst/>
                <a:latin typeface="+mn-lt"/>
                <a:ea typeface="+mn-ea"/>
                <a:cs typeface="+mn-cs"/>
              </a:rPr>
              <a:t>Stevick</a:t>
            </a:r>
            <a:r>
              <a:rPr lang="en-US" sz="1200" kern="1200" dirty="0" smtClean="0">
                <a:solidFill>
                  <a:schemeClr val="tx1"/>
                </a:solidFill>
                <a:effectLst/>
                <a:latin typeface="+mn-lt"/>
                <a:ea typeface="+mn-ea"/>
                <a:cs typeface="+mn-cs"/>
              </a:rPr>
              <a:t>-Skinner, Miss Vida Litchfield, Mrs. H.K. Roush and Harry M. Phillips.</a:t>
            </a:r>
          </a:p>
          <a:p>
            <a:r>
              <a:rPr lang="en-US" sz="1200" kern="1200" dirty="0" smtClean="0">
                <a:solidFill>
                  <a:schemeClr val="tx1"/>
                </a:solidFill>
                <a:effectLst/>
                <a:latin typeface="+mn-lt"/>
                <a:ea typeface="+mn-ea"/>
                <a:cs typeface="+mn-cs"/>
              </a:rPr>
              <a:t>2. Another with Mrs. John R. Gray, Clarence Mayer, and Miss Ella Lewis.</a:t>
            </a:r>
          </a:p>
          <a:p>
            <a:r>
              <a:rPr lang="en-US" sz="1200" kern="1200" dirty="0" smtClean="0">
                <a:solidFill>
                  <a:schemeClr val="tx1"/>
                </a:solidFill>
                <a:effectLst/>
                <a:latin typeface="+mn-lt"/>
                <a:ea typeface="+mn-ea"/>
                <a:cs typeface="+mn-cs"/>
              </a:rPr>
              <a:t>3. And a third between the University and L.E. Hersey.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By the close of the 1907 academic year, Mr. &amp; Mrs. Skinner, Vida Litchfield, Harry Philips and Mrs. Roush resigned from the University.  By the close of the following year, </a:t>
            </a:r>
            <a:r>
              <a:rPr lang="en-US" sz="1200" kern="1200" dirty="0" err="1" smtClean="0">
                <a:solidFill>
                  <a:schemeClr val="tx1"/>
                </a:solidFill>
                <a:effectLst/>
                <a:latin typeface="+mn-lt"/>
                <a:ea typeface="+mn-ea"/>
                <a:cs typeface="+mn-cs"/>
              </a:rPr>
              <a:t>Mrs</a:t>
            </a:r>
            <a:r>
              <a:rPr lang="en-US" sz="1200" kern="1200" dirty="0" smtClean="0">
                <a:solidFill>
                  <a:schemeClr val="tx1"/>
                </a:solidFill>
                <a:effectLst/>
                <a:latin typeface="+mn-lt"/>
                <a:ea typeface="+mn-ea"/>
                <a:cs typeface="+mn-cs"/>
              </a:rPr>
              <a:t>, Gray, Ethel Mae Harris, and Ella Lewis also resigned.  Only Clarence Mayer (piano) and Lynnwood Hersey (violin) remained.  A number of new faculty were quickly hired to fill the vacancies left by the resignations; some of these would continue at Illinois Wesleyan for extended periods of time.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Both Skinner and Gray established competing schools within the Bloomington community. Skinner retired to Californian in 1924 where he died in July 1933. Mrs. John R. Gray continued to teach until her death on August 18, 1920, at her College of Music located at 911/913 N. Main Street, Bloomington. This grey, rusticated stone structure still stands on the East side of Main St, near Empire.</a:t>
            </a:r>
          </a:p>
          <a:p>
            <a:pPr marL="0" indent="0">
              <a:buFont typeface="+mj-lt"/>
              <a:buNone/>
            </a:pPr>
            <a:endParaRPr lang="en-US" i="0" u="sng" baseline="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15</a:t>
            </a:fld>
            <a:endParaRPr lang="en-US"/>
          </a:p>
        </p:txBody>
      </p:sp>
    </p:spTree>
    <p:extLst>
      <p:ext uri="{BB962C8B-B14F-4D97-AF65-F5344CB8AC3E}">
        <p14:creationId xmlns:p14="http://schemas.microsoft.com/office/powerpoint/2010/main" val="2985426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Theodore Kemp was serving as pastor of the Grace M.E. Church in Bloomington, when he elected in 1908, to succeed Francis Barnes as the eighth President of IWU. President Kemp is remembered as one of the greatest presidents of the institution. He significantly reduced the university debt load that had accumulated over the previous two administrations and he steer-headed the first, major capital campaign to build up the university’s endowment.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During his presidency, the </a:t>
            </a:r>
            <a:r>
              <a:rPr lang="en-US" sz="1200" b="1" kern="1200" dirty="0" smtClean="0">
                <a:solidFill>
                  <a:schemeClr val="tx1"/>
                </a:solidFill>
                <a:effectLst/>
                <a:latin typeface="+mn-lt"/>
                <a:ea typeface="+mn-ea"/>
                <a:cs typeface="+mn-cs"/>
              </a:rPr>
              <a:t>Amateur Music Club of Bloomington </a:t>
            </a:r>
            <a:r>
              <a:rPr lang="en-US" sz="1200" kern="1200" dirty="0" smtClean="0">
                <a:solidFill>
                  <a:schemeClr val="tx1"/>
                </a:solidFill>
                <a:effectLst/>
                <a:latin typeface="+mn-lt"/>
                <a:ea typeface="+mn-ea"/>
                <a:cs typeface="+mn-cs"/>
              </a:rPr>
              <a:t>was established (1908), which until the 1980s sponsored musical performances by leading national and international touring musicians and ensembles.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President Kemp continued to serve as the Dean, ex-officio of the College of Music, until 1914, when Henry </a:t>
            </a:r>
            <a:r>
              <a:rPr lang="en-US" sz="1200" kern="1200" dirty="0" err="1" smtClean="0">
                <a:solidFill>
                  <a:schemeClr val="tx1"/>
                </a:solidFill>
                <a:effectLst/>
                <a:latin typeface="+mn-lt"/>
                <a:ea typeface="+mn-ea"/>
                <a:cs typeface="+mn-cs"/>
              </a:rPr>
              <a:t>Purmont</a:t>
            </a:r>
            <a:r>
              <a:rPr lang="en-US" sz="1200" kern="1200" dirty="0" smtClean="0">
                <a:solidFill>
                  <a:schemeClr val="tx1"/>
                </a:solidFill>
                <a:effectLst/>
                <a:latin typeface="+mn-lt"/>
                <a:ea typeface="+mn-ea"/>
                <a:cs typeface="+mn-cs"/>
              </a:rPr>
              <a:t> Eames was appointed Dean of the Illinois Wesleyan University School of Music.  The change in name from College, to School of Music had taken place in 1910, as part of the re-structuring of the School.  </a:t>
            </a: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One of the earliest opera productions mounted at Illinois Wesleyan was directed by </a:t>
            </a:r>
            <a:r>
              <a:rPr lang="en-US" sz="1200" kern="1200" dirty="0" err="1" smtClean="0">
                <a:solidFill>
                  <a:schemeClr val="tx1"/>
                </a:solidFill>
                <a:effectLst/>
                <a:latin typeface="+mn-lt"/>
                <a:ea typeface="+mn-ea"/>
                <a:cs typeface="+mn-cs"/>
              </a:rPr>
              <a:t>Purmont</a:t>
            </a:r>
            <a:r>
              <a:rPr lang="en-US" sz="1200" kern="1200" dirty="0" smtClean="0">
                <a:solidFill>
                  <a:schemeClr val="tx1"/>
                </a:solidFill>
                <a:effectLst/>
                <a:latin typeface="+mn-lt"/>
                <a:ea typeface="+mn-ea"/>
                <a:cs typeface="+mn-cs"/>
              </a:rPr>
              <a:t> Eames, in February 1915.  </a:t>
            </a:r>
            <a:r>
              <a:rPr lang="en-US" sz="1200" i="1" kern="1200" dirty="0" smtClean="0">
                <a:solidFill>
                  <a:schemeClr val="tx1"/>
                </a:solidFill>
                <a:effectLst/>
                <a:latin typeface="+mn-lt"/>
                <a:ea typeface="+mn-ea"/>
                <a:cs typeface="+mn-cs"/>
              </a:rPr>
              <a:t>The Pipe of Desire, </a:t>
            </a:r>
            <a:r>
              <a:rPr lang="en-US" sz="1200" kern="1200" dirty="0" smtClean="0">
                <a:solidFill>
                  <a:schemeClr val="tx1"/>
                </a:solidFill>
                <a:effectLst/>
                <a:latin typeface="+mn-lt"/>
                <a:ea typeface="+mn-ea"/>
                <a:cs typeface="+mn-cs"/>
              </a:rPr>
              <a:t>composed</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by Frederick Converse was staged with two performances at Chatterton’s Opera House in downtown Bloomington.  The prospect of  “grand opera” at Wesleyan produced a fair amount of hype in the </a:t>
            </a:r>
            <a:r>
              <a:rPr lang="en-US" sz="1200" i="1" kern="1200" dirty="0" smtClean="0">
                <a:solidFill>
                  <a:schemeClr val="tx1"/>
                </a:solidFill>
                <a:effectLst/>
                <a:latin typeface="+mn-lt"/>
                <a:ea typeface="+mn-ea"/>
                <a:cs typeface="+mn-cs"/>
              </a:rPr>
              <a:t>The Argus</a:t>
            </a:r>
            <a:r>
              <a:rPr lang="en-US" sz="1200" kern="1200" dirty="0" smtClean="0">
                <a:solidFill>
                  <a:schemeClr val="tx1"/>
                </a:solidFill>
                <a:effectLst/>
                <a:latin typeface="+mn-lt"/>
                <a:ea typeface="+mn-ea"/>
                <a:cs typeface="+mn-cs"/>
              </a:rPr>
              <a:t>, with articles announcing auditions, casting results, and performance reviews.</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16</a:t>
            </a:fld>
            <a:endParaRPr lang="en-US"/>
          </a:p>
        </p:txBody>
      </p:sp>
    </p:spTree>
    <p:extLst>
      <p:ext uri="{BB962C8B-B14F-4D97-AF65-F5344CB8AC3E}">
        <p14:creationId xmlns:p14="http://schemas.microsoft.com/office/powerpoint/2010/main" val="553886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What’s in a Name?</a:t>
            </a:r>
          </a:p>
          <a:p>
            <a:endParaRPr lang="en-US" dirty="0" smtClean="0"/>
          </a:p>
          <a:p>
            <a:r>
              <a:rPr lang="en-US" baseline="0" dirty="0" smtClean="0"/>
              <a:t>When perusing the early catalogs and circulars published by Illinois Wesleyan University, we find a variety of evolving names ascribed to the musical department: Department, College, Conservatory, School.  This likely reflects the somewhat loose relationship that existed between the two organizations during the early years.  Nor, is there always consistency in naming  within individual years’ publications.  This may however, may reflect more on editorial practice than on issues of identity.  Nevertheless, it wasn’t until President Kemp’s initiatives to solidify the relationship between the two parties, that the name “Illinois Wesleyan University School of Music” was adopted. This took place in 1910.</a:t>
            </a:r>
          </a:p>
          <a:p>
            <a:endParaRPr lang="en-US" baseline="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17</a:t>
            </a:fld>
            <a:endParaRPr lang="en-US"/>
          </a:p>
        </p:txBody>
      </p:sp>
    </p:spTree>
    <p:extLst>
      <p:ext uri="{BB962C8B-B14F-4D97-AF65-F5344CB8AC3E}">
        <p14:creationId xmlns:p14="http://schemas.microsoft.com/office/powerpoint/2010/main" val="10839613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Dea</a:t>
            </a:r>
            <a:r>
              <a:rPr lang="en-US" b="1" dirty="0" smtClean="0"/>
              <a:t>ns and</a:t>
            </a:r>
            <a:r>
              <a:rPr lang="en-US" b="1" baseline="0" dirty="0" smtClean="0"/>
              <a:t> Directors of the School of Music at Illinois Wesleyan University.</a:t>
            </a:r>
          </a:p>
          <a:p>
            <a:endParaRPr lang="en-US" b="1" baseline="0" dirty="0" smtClean="0"/>
          </a:p>
          <a:p>
            <a:r>
              <a:rPr lang="en-US" baseline="0" dirty="0" smtClean="0"/>
              <a:t>Similarly, the titles given to administrators also fluctuated over the decades: sometimes being listed as Director; at other times, as Dean.  The title of Dean was first ascribed to F.A. Parker in 1876. This changed to Director with the joint of administration of Oliver Skinner and Mrs. Gray.  In 1908 the title of Dean was reassigned to Charles </a:t>
            </a:r>
            <a:r>
              <a:rPr lang="en-US" baseline="0" dirty="0" err="1" smtClean="0"/>
              <a:t>Sindlinger</a:t>
            </a:r>
            <a:r>
              <a:rPr lang="en-US" baseline="0" dirty="0" smtClean="0"/>
              <a:t> (1908-1909).  Henry </a:t>
            </a:r>
            <a:r>
              <a:rPr lang="en-US" baseline="0" dirty="0" err="1" smtClean="0"/>
              <a:t>Purmont</a:t>
            </a:r>
            <a:r>
              <a:rPr lang="en-US" baseline="0" dirty="0" smtClean="0"/>
              <a:t> </a:t>
            </a:r>
            <a:r>
              <a:rPr lang="en-US" baseline="0" dirty="0" err="1" smtClean="0"/>
              <a:t>Eams</a:t>
            </a:r>
            <a:r>
              <a:rPr lang="en-US" baseline="0" dirty="0" smtClean="0"/>
              <a:t> (1914-1919), and Edward Mason Young (1919-1923) are once again listed as Directors. Following Young, Arthur Westbrook was given the title of Dean. The title of Dean remained in effect until the resignation of Dean Kenneth Cuthbert in 1951. It is interesting to note that beginning in the fall of 1948 (under President Holmes)  the university at large was divided into two colleges: the College of Liberal Arts, and the College of Fine Arts, consisting of the Schools of Music, Art, and Theater.  While the School of Music was administered by a Dean, the corresponding administrators of the School of Art, G. Rupert Kilgore, and the School of Theater, Lawrence Tucker, are listed as Directors.  Carl </a:t>
            </a:r>
            <a:r>
              <a:rPr lang="en-US" baseline="0" dirty="0" err="1" smtClean="0"/>
              <a:t>Neumeyer</a:t>
            </a:r>
            <a:r>
              <a:rPr lang="en-US" baseline="0" dirty="0" smtClean="0"/>
              <a:t>  (1952-1972) retained the title of Dean throughout his leadership of the School of Music, although in its review of Illinois Wesleyan University in 1967/1969, The North Central Association of Colleges and Schools recommended dropping the designation of College of Fine Arts, accusing it of being a college in paper only. </a:t>
            </a:r>
            <a:r>
              <a:rPr lang="en-US" baseline="30000" dirty="0" smtClean="0"/>
              <a:t>19 </a:t>
            </a:r>
            <a:r>
              <a:rPr lang="en-US" baseline="0" dirty="0" smtClean="0"/>
              <a:t>Since  Dr. </a:t>
            </a:r>
            <a:r>
              <a:rPr lang="en-US" baseline="0" dirty="0" err="1" smtClean="0"/>
              <a:t>Neumeyers</a:t>
            </a:r>
            <a:r>
              <a:rPr lang="en-US" baseline="0" dirty="0" smtClean="0"/>
              <a:t>’  death in 1972 the title of Director has been given to this position. </a:t>
            </a:r>
            <a:endParaRPr lang="en-US" baseline="30000"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18</a:t>
            </a:fld>
            <a:endParaRPr lang="en-US"/>
          </a:p>
        </p:txBody>
      </p:sp>
    </p:spTree>
    <p:extLst>
      <p:ext uri="{BB962C8B-B14F-4D97-AF65-F5344CB8AC3E}">
        <p14:creationId xmlns:p14="http://schemas.microsoft.com/office/powerpoint/2010/main" val="27616968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year 1911 saw the publication of the </a:t>
            </a:r>
            <a:r>
              <a:rPr lang="en-US" sz="1200" i="1" kern="1200" dirty="0" smtClean="0">
                <a:solidFill>
                  <a:schemeClr val="tx1"/>
                </a:solidFill>
                <a:effectLst/>
                <a:latin typeface="+mn-lt"/>
                <a:ea typeface="+mn-ea"/>
                <a:cs typeface="+mn-cs"/>
              </a:rPr>
              <a:t>Wesleyan Cheer Song</a:t>
            </a:r>
            <a:r>
              <a:rPr lang="en-US" sz="1200" kern="1200" dirty="0" smtClean="0">
                <a:solidFill>
                  <a:schemeClr val="tx1"/>
                </a:solidFill>
                <a:effectLst/>
                <a:latin typeface="+mn-lt"/>
                <a:ea typeface="+mn-ea"/>
                <a:cs typeface="+mn-cs"/>
              </a:rPr>
              <a:t>, with words by Chalmers H. Marquis (Class of 1910) and music by Ralph S. </a:t>
            </a:r>
            <a:r>
              <a:rPr lang="en-US" sz="1200" kern="1200" dirty="0" err="1" smtClean="0">
                <a:solidFill>
                  <a:schemeClr val="tx1"/>
                </a:solidFill>
                <a:effectLst/>
                <a:latin typeface="+mn-lt"/>
                <a:ea typeface="+mn-ea"/>
                <a:cs typeface="+mn-cs"/>
              </a:rPr>
              <a:t>Freese</a:t>
            </a:r>
            <a:r>
              <a:rPr lang="en-US" sz="1200" kern="1200" dirty="0" smtClean="0">
                <a:solidFill>
                  <a:schemeClr val="tx1"/>
                </a:solidFill>
                <a:effectLst/>
                <a:latin typeface="+mn-lt"/>
                <a:ea typeface="+mn-ea"/>
                <a:cs typeface="+mn-cs"/>
              </a:rPr>
              <a:t> (Class of 1911).</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19</a:t>
            </a:fld>
            <a:endParaRPr lang="en-US"/>
          </a:p>
        </p:txBody>
      </p:sp>
    </p:spTree>
    <p:extLst>
      <p:ext uri="{BB962C8B-B14F-4D97-AF65-F5344CB8AC3E}">
        <p14:creationId xmlns:p14="http://schemas.microsoft.com/office/powerpoint/2010/main" val="2198554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Illinois Wesleyan University Ukulele Club formed in 1918. In spite of its attractive female membership, </a:t>
            </a:r>
            <a:r>
              <a:rPr lang="en-US" sz="1200" kern="1200" smtClean="0">
                <a:solidFill>
                  <a:schemeClr val="tx1"/>
                </a:solidFill>
                <a:effectLst/>
                <a:latin typeface="+mn-lt"/>
                <a:ea typeface="+mn-ea"/>
                <a:cs typeface="+mn-cs"/>
              </a:rPr>
              <a:t>the</a:t>
            </a:r>
            <a:r>
              <a:rPr lang="en-US" sz="1200" kern="1200" baseline="0" smtClean="0">
                <a:solidFill>
                  <a:schemeClr val="tx1"/>
                </a:solidFill>
                <a:effectLst/>
                <a:latin typeface="+mn-lt"/>
                <a:ea typeface="+mn-ea"/>
                <a:cs typeface="+mn-cs"/>
              </a:rPr>
              <a:t> club</a:t>
            </a:r>
            <a:r>
              <a:rPr lang="en-US" sz="1200" kern="120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made only one more appearance in </a:t>
            </a:r>
            <a:r>
              <a:rPr lang="en-US" sz="1200" i="1" kern="1200" dirty="0" smtClean="0">
                <a:solidFill>
                  <a:schemeClr val="tx1"/>
                </a:solidFill>
                <a:effectLst/>
                <a:latin typeface="+mn-lt"/>
                <a:ea typeface="+mn-ea"/>
                <a:cs typeface="+mn-cs"/>
              </a:rPr>
              <a:t>The </a:t>
            </a:r>
            <a:r>
              <a:rPr lang="en-US" sz="1200" i="1" kern="1200" dirty="0" err="1" smtClean="0">
                <a:solidFill>
                  <a:schemeClr val="tx1"/>
                </a:solidFill>
                <a:effectLst/>
                <a:latin typeface="+mn-lt"/>
                <a:ea typeface="+mn-ea"/>
                <a:cs typeface="+mn-cs"/>
              </a:rPr>
              <a:t>Wesleyana</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of the following year (1919).</a:t>
            </a:r>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20</a:t>
            </a:fld>
            <a:endParaRPr lang="en-US"/>
          </a:p>
        </p:txBody>
      </p:sp>
    </p:spTree>
    <p:extLst>
      <p:ext uri="{BB962C8B-B14F-4D97-AF65-F5344CB8AC3E}">
        <p14:creationId xmlns:p14="http://schemas.microsoft.com/office/powerpoint/2010/main" val="29434932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fall of 1919, Dr. Edward Mason Young, formerly a professor of piano and organ at the Ohio Wesleyan University, was appointed Dean of the School of Music, following the departure of </a:t>
            </a:r>
            <a:r>
              <a:rPr lang="en-US" sz="1200" kern="1200" dirty="0" err="1" smtClean="0">
                <a:solidFill>
                  <a:schemeClr val="tx1"/>
                </a:solidFill>
                <a:effectLst/>
                <a:latin typeface="+mn-lt"/>
                <a:ea typeface="+mn-ea"/>
                <a:cs typeface="+mn-cs"/>
              </a:rPr>
              <a:t>Purmont</a:t>
            </a:r>
            <a:r>
              <a:rPr lang="en-US" sz="1200" kern="1200" dirty="0" smtClean="0">
                <a:solidFill>
                  <a:schemeClr val="tx1"/>
                </a:solidFill>
                <a:effectLst/>
                <a:latin typeface="+mn-lt"/>
                <a:ea typeface="+mn-ea"/>
                <a:cs typeface="+mn-cs"/>
              </a:rPr>
              <a:t> Eames. During his four-year tenure, the School of Music became an even more integral part of the academic and campus life of Illinois Wesleyan. Dr. Mason adopted as his motto for the School, “Musical worth combined with Christian culture” looking to the university’s Methodist constituency to support his efforts to make the Illinois Wesleyan School of Music all that it could be.” </a:t>
            </a:r>
            <a:r>
              <a:rPr lang="en-US" sz="1200" kern="1200" baseline="30000" dirty="0" smtClean="0">
                <a:solidFill>
                  <a:schemeClr val="tx1"/>
                </a:solidFill>
                <a:effectLst/>
                <a:latin typeface="+mn-lt"/>
                <a:ea typeface="+mn-ea"/>
                <a:cs typeface="+mn-cs"/>
              </a:rPr>
              <a:t>20 </a:t>
            </a:r>
            <a:endParaRPr lang="en-US" sz="1200" kern="1200" dirty="0" smtClean="0">
              <a:solidFill>
                <a:schemeClr val="tx1"/>
              </a:solidFill>
              <a:effectLst/>
              <a:latin typeface="+mn-lt"/>
              <a:ea typeface="+mn-ea"/>
              <a:cs typeface="+mn-cs"/>
            </a:endParaRPr>
          </a:p>
          <a:p>
            <a:endParaRPr lang="en-US" baseline="30000" dirty="0" smtClean="0"/>
          </a:p>
          <a:p>
            <a:endParaRPr lang="en-US" baseline="30000" dirty="0" smtClean="0"/>
          </a:p>
          <a:p>
            <a:endParaRPr lang="en-US" baseline="30000" dirty="0" smtClean="0"/>
          </a:p>
          <a:p>
            <a:endParaRPr lang="en-US" baseline="30000" dirty="0" smtClean="0"/>
          </a:p>
          <a:p>
            <a:endParaRPr lang="en-US" baseline="30000" dirty="0" smtClean="0"/>
          </a:p>
          <a:p>
            <a:endParaRPr lang="en-US" baseline="30000" dirty="0" smtClean="0"/>
          </a:p>
          <a:p>
            <a:endParaRPr lang="en-US" baseline="30000" dirty="0" smtClean="0"/>
          </a:p>
          <a:p>
            <a:endParaRPr lang="en-US" baseline="30000" dirty="0" smtClean="0"/>
          </a:p>
          <a:p>
            <a:endParaRPr lang="en-US" baseline="30000" dirty="0" smtClean="0"/>
          </a:p>
          <a:p>
            <a:endParaRPr lang="en-US" baseline="30000" dirty="0"/>
          </a:p>
        </p:txBody>
      </p:sp>
      <p:sp>
        <p:nvSpPr>
          <p:cNvPr id="4" name="Slide Number Placeholder 3"/>
          <p:cNvSpPr>
            <a:spLocks noGrp="1"/>
          </p:cNvSpPr>
          <p:nvPr>
            <p:ph type="sldNum" sz="quarter" idx="10"/>
          </p:nvPr>
        </p:nvSpPr>
        <p:spPr/>
        <p:txBody>
          <a:bodyPr/>
          <a:lstStyle/>
          <a:p>
            <a:fld id="{5FE20DDF-7F4A-2C40-9AF2-B17C92F02B76}" type="slidenum">
              <a:rPr lang="en-US" smtClean="0"/>
              <a:t>21</a:t>
            </a:fld>
            <a:endParaRPr lang="en-US"/>
          </a:p>
        </p:txBody>
      </p:sp>
    </p:spTree>
    <p:extLst>
      <p:ext uri="{BB962C8B-B14F-4D97-AF65-F5344CB8AC3E}">
        <p14:creationId xmlns:p14="http://schemas.microsoft.com/office/powerpoint/2010/main" val="17412523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Dr. Young was closely aligned with President Kemp’s desire to strengthen the relationship between the School of Music and the university. He steer-headed efforts to relocate the school to the university campus. Beginning in 1919, three residences were successively purchased along East Street, just north of University Street, facing the quadrangle, on the site of what is now the site of Memorial Student Center. These were refitted to serve as teaching and practice facilities for the faculty and students. Academic music instruction continued to take place in Old Main Hall, with recitals being held either in </a:t>
            </a:r>
            <a:r>
              <a:rPr lang="en-US" sz="1200" kern="1200" dirty="0" err="1" smtClean="0">
                <a:solidFill>
                  <a:schemeClr val="tx1"/>
                </a:solidFill>
                <a:effectLst/>
                <a:latin typeface="+mn-lt"/>
                <a:ea typeface="+mn-ea"/>
                <a:cs typeface="+mn-cs"/>
              </a:rPr>
              <a:t>Aime</a:t>
            </a:r>
            <a:r>
              <a:rPr lang="en-US" sz="1200" kern="1200" dirty="0" smtClean="0">
                <a:solidFill>
                  <a:schemeClr val="tx1"/>
                </a:solidFill>
                <a:effectLst/>
                <a:latin typeface="+mn-lt"/>
                <a:ea typeface="+mn-ea"/>
                <a:cs typeface="+mn-cs"/>
              </a:rPr>
              <a:t> Chapel or downtown, in the </a:t>
            </a:r>
            <a:r>
              <a:rPr lang="en-US" sz="1200" kern="1200" dirty="0" err="1" smtClean="0">
                <a:solidFill>
                  <a:schemeClr val="tx1"/>
                </a:solidFill>
                <a:effectLst/>
                <a:latin typeface="+mn-lt"/>
                <a:ea typeface="+mn-ea"/>
                <a:cs typeface="+mn-cs"/>
              </a:rPr>
              <a:t>Hoblit</a:t>
            </a:r>
            <a:r>
              <a:rPr lang="en-US" sz="1200" kern="1200" dirty="0" smtClean="0">
                <a:solidFill>
                  <a:schemeClr val="tx1"/>
                </a:solidFill>
                <a:effectLst/>
                <a:latin typeface="+mn-lt"/>
                <a:ea typeface="+mn-ea"/>
                <a:cs typeface="+mn-cs"/>
              </a:rPr>
              <a:t> Building recital hall, which the University continued to rent for yet some years.</a:t>
            </a:r>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22</a:t>
            </a:fld>
            <a:endParaRPr lang="en-US"/>
          </a:p>
        </p:txBody>
      </p:sp>
    </p:spTree>
    <p:extLst>
      <p:ext uri="{BB962C8B-B14F-4D97-AF65-F5344CB8AC3E}">
        <p14:creationId xmlns:p14="http://schemas.microsoft.com/office/powerpoint/2010/main" val="1010709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an accomplished organist, Dr. Young sought to have an instrument suitable for teaching and recital purposes at the disposal of the university without having to resort to instruments in local churches. With permission from the Board of Trustee, Young designed and negotiated with the </a:t>
            </a:r>
            <a:r>
              <a:rPr lang="en-US" sz="1200" kern="1200" dirty="0" err="1" smtClean="0">
                <a:solidFill>
                  <a:schemeClr val="tx1"/>
                </a:solidFill>
                <a:effectLst/>
                <a:latin typeface="+mn-lt"/>
                <a:ea typeface="+mn-ea"/>
                <a:cs typeface="+mn-cs"/>
              </a:rPr>
              <a:t>Hinners</a:t>
            </a:r>
            <a:r>
              <a:rPr lang="en-US" sz="1200" kern="1200" dirty="0" smtClean="0">
                <a:solidFill>
                  <a:schemeClr val="tx1"/>
                </a:solidFill>
                <a:effectLst/>
                <a:latin typeface="+mn-lt"/>
                <a:ea typeface="+mn-ea"/>
                <a:cs typeface="+mn-cs"/>
              </a:rPr>
              <a:t> Organ Co. of </a:t>
            </a:r>
            <a:r>
              <a:rPr lang="en-US" sz="1200" kern="1200" dirty="0" err="1" smtClean="0">
                <a:solidFill>
                  <a:schemeClr val="tx1"/>
                </a:solidFill>
                <a:effectLst/>
                <a:latin typeface="+mn-lt"/>
                <a:ea typeface="+mn-ea"/>
                <a:cs typeface="+mn-cs"/>
              </a:rPr>
              <a:t>Pekin</a:t>
            </a:r>
            <a:r>
              <a:rPr lang="en-US" sz="1200" kern="1200" dirty="0" smtClean="0">
                <a:solidFill>
                  <a:schemeClr val="tx1"/>
                </a:solidFill>
                <a:effectLst/>
                <a:latin typeface="+mn-lt"/>
                <a:ea typeface="+mn-ea"/>
                <a:cs typeface="+mn-cs"/>
              </a:rPr>
              <a:t>, Illinois, an instrument of eighteen stops.  The cost was $5000. This was the first of several pipe organs built by the </a:t>
            </a:r>
            <a:r>
              <a:rPr lang="en-US" sz="1200" kern="1200" dirty="0" err="1" smtClean="0">
                <a:solidFill>
                  <a:schemeClr val="tx1"/>
                </a:solidFill>
                <a:effectLst/>
                <a:latin typeface="+mn-lt"/>
                <a:ea typeface="+mn-ea"/>
                <a:cs typeface="+mn-cs"/>
              </a:rPr>
              <a:t>Hinners</a:t>
            </a:r>
            <a:r>
              <a:rPr lang="en-US" sz="1200" kern="1200" dirty="0" smtClean="0">
                <a:solidFill>
                  <a:schemeClr val="tx1"/>
                </a:solidFill>
                <a:effectLst/>
                <a:latin typeface="+mn-lt"/>
                <a:ea typeface="+mn-ea"/>
                <a:cs typeface="+mn-cs"/>
              </a:rPr>
              <a:t> Company for Illinois Wesleyan. It was completed and installed in Amie Chapel during the summer of 1920.  An inaugural recital was performed on November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by Clarence Eddy, the most famous American organist of early 20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century.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Without doubt however, Mason Young’s chief accomplishment at Illinois Wesleyan was the establishment of the </a:t>
            </a:r>
            <a:r>
              <a:rPr lang="en-US" sz="1200" b="1" kern="1200" dirty="0" smtClean="0">
                <a:solidFill>
                  <a:schemeClr val="tx1"/>
                </a:solidFill>
                <a:effectLst/>
                <a:latin typeface="+mn-lt"/>
                <a:ea typeface="+mn-ea"/>
                <a:cs typeface="+mn-cs"/>
              </a:rPr>
              <a:t>Bachelor of Music </a:t>
            </a:r>
            <a:r>
              <a:rPr lang="en-US" sz="1200" kern="1200" dirty="0" smtClean="0">
                <a:solidFill>
                  <a:schemeClr val="tx1"/>
                </a:solidFill>
                <a:effectLst/>
                <a:latin typeface="+mn-lt"/>
                <a:ea typeface="+mn-ea"/>
                <a:cs typeface="+mn-cs"/>
              </a:rPr>
              <a:t>degree program. Students entering this program were required to have completed 15 units of high school credit, the same as required for admission to the College of Liberal Arts. Students were encouraged to pursue two lines of applied music study, in keyboard, instrumental, and/or vocal combination. Students were also required to study music theory throughout their program, to participate in musical ensembles, to complete two years of college English, and two years modern foreign language study. The degree of Bachelor of Music was conferred upon those students who met these requirements, and who above all, demonstrated artistic skill in performance.  Inducements were also directed at students in the College of Liberal Arts, to the extent, that 18 hours of credit toward the baccalaureate degree could be earned for coursework taken in the School of Music.  Mason Young’s rationale was that “music in this day and age is no longer considered an accomplishment, but [rather] a vital necessity to the young man or woman who wishes to secure a liberal education.” </a:t>
            </a:r>
            <a:r>
              <a:rPr lang="en-US" sz="1200" kern="1200" baseline="30000" dirty="0" smtClean="0">
                <a:solidFill>
                  <a:schemeClr val="tx1"/>
                </a:solidFill>
                <a:effectLst/>
                <a:latin typeface="+mn-lt"/>
                <a:ea typeface="+mn-ea"/>
                <a:cs typeface="+mn-cs"/>
              </a:rPr>
              <a:t>21</a:t>
            </a:r>
            <a:endParaRPr lang="en-US" sz="1200" kern="1200" dirty="0" smtClean="0">
              <a:solidFill>
                <a:schemeClr val="tx1"/>
              </a:solidFill>
              <a:effectLst/>
              <a:latin typeface="+mn-lt"/>
              <a:ea typeface="+mn-ea"/>
              <a:cs typeface="+mn-cs"/>
            </a:endParaRPr>
          </a:p>
          <a:p>
            <a:r>
              <a:rPr lang="en-US" sz="1200" kern="1200" baseline="300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first Bachelor of Music degree at Illinois Wesleyan was conferred upon Lois Evelyn Hoffman in June 1921.</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Both President Kemp and Edward Mason Young left Illinois Wesleyan at the close of the 1922 academic year.  Theodore Kemp’s final act as President was to lay the corner stone of Buck Memorial Library, the climax of a building program begun during his administration, which also included the Science Hall in 1912 (now Stevenson Hall or the School of Nursing), the creation of a women’s dormitory, renamed Kemp Hall, and the erection of the Memorial Gymnasium in 1921.  Dean Young left Wesleyan to assume the music directorship of a large Peoria church.</a:t>
            </a:r>
          </a:p>
          <a:p>
            <a:endParaRPr lang="en-US" b="0" baseline="30000" dirty="0" smtClean="0"/>
          </a:p>
          <a:p>
            <a:endParaRPr lang="en-US" b="0" baseline="30000" dirty="0" smtClean="0"/>
          </a:p>
          <a:p>
            <a:endParaRPr lang="en-US" baseline="3000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23</a:t>
            </a:fld>
            <a:endParaRPr lang="en-US"/>
          </a:p>
        </p:txBody>
      </p:sp>
    </p:spTree>
    <p:extLst>
      <p:ext uri="{BB962C8B-B14F-4D97-AF65-F5344CB8AC3E}">
        <p14:creationId xmlns:p14="http://schemas.microsoft.com/office/powerpoint/2010/main" val="30352589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President William J. Davidson assumed office in September 1922, with a faculty of 51 and a student body of 961, 436 of which were enrolled in the School of Music.  Of these, nearly 300 students resulted from the merger of the School of Music with yet another competing Bloomington musical academy, the </a:t>
            </a:r>
            <a:r>
              <a:rPr lang="en-US" sz="1200" i="1" kern="1200" dirty="0" smtClean="0">
                <a:solidFill>
                  <a:schemeClr val="tx1"/>
                </a:solidFill>
                <a:effectLst/>
                <a:latin typeface="+mn-lt"/>
                <a:ea typeface="+mn-ea"/>
                <a:cs typeface="+mn-cs"/>
              </a:rPr>
              <a:t>Bloomington School of Music</a:t>
            </a:r>
            <a:r>
              <a:rPr lang="en-US" sz="1200" kern="1200" dirty="0" smtClean="0">
                <a:solidFill>
                  <a:schemeClr val="tx1"/>
                </a:solidFill>
                <a:effectLst/>
                <a:latin typeface="+mn-lt"/>
                <a:ea typeface="+mn-ea"/>
                <a:cs typeface="+mn-cs"/>
              </a:rPr>
              <a:t>, which had been established in 1915 by six disgruntled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Wesleyan College of Music faculty members who had resigned during the deanship of </a:t>
            </a:r>
            <a:r>
              <a:rPr lang="en-US" sz="1200" kern="1200" dirty="0" err="1" smtClean="0">
                <a:solidFill>
                  <a:schemeClr val="tx1"/>
                </a:solidFill>
                <a:effectLst/>
                <a:latin typeface="+mn-lt"/>
                <a:ea typeface="+mn-ea"/>
                <a:cs typeface="+mn-cs"/>
              </a:rPr>
              <a:t>Purmont</a:t>
            </a:r>
            <a:r>
              <a:rPr lang="en-US" sz="1200" kern="1200" dirty="0" smtClean="0">
                <a:solidFill>
                  <a:schemeClr val="tx1"/>
                </a:solidFill>
                <a:effectLst/>
                <a:latin typeface="+mn-lt"/>
                <a:ea typeface="+mn-ea"/>
                <a:cs typeface="+mn-cs"/>
              </a:rPr>
              <a:t> Eames.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1923, President Davidson hired Arthur E. Westbrook to be Dean of the School of Music. Dean Westbrook destined to become an iconic figure in the history of Illinois Wesleyan University. A native of Kansas, and educated at Albion College in Michigan, he held similar positions at the Kansas State Agricultural College, and the Dunlap Operatic School, prior to coming to Illinois Wesleyan. Within two years of his arrival, the total enrollment of Illinois Wesleyan exceeded 1,200 students. A third of the student body was affiliated with the School of Music.  This had an impact on both the academic and social life of the school. Additional faculty members were required to teach – particularly in the area of applied music. The need for studios, practice facilities, and equipment was acute. A third residence along East Street was purchased in 1924 to help alleviate the stress.</a:t>
            </a:r>
          </a:p>
          <a:p>
            <a:endParaRPr lang="en-US" i="0" baseline="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24</a:t>
            </a:fld>
            <a:endParaRPr lang="en-US"/>
          </a:p>
        </p:txBody>
      </p:sp>
    </p:spTree>
    <p:extLst>
      <p:ext uri="{BB962C8B-B14F-4D97-AF65-F5344CB8AC3E}">
        <p14:creationId xmlns:p14="http://schemas.microsoft.com/office/powerpoint/2010/main" val="3917680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photo c.1924/5 shows the School of Music faculty (along with numerous students perched in the background), standing on the curb in front of the 3 re-fitted houses to accommodate the School of Music. The occasion of this photo was the arrival of 32 upright Cable pianos for use in the studios and practice rooms located in these buildings.  Some attempt was made at soundproofing the walls between adjoining teaching studios. Closets served as practice rooms. One can only imagine the combined sounds that vibrated the walls and emanated from windows these buildings during warm weather.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size of the School’s musical ensembles also increased dramatically during this period. The following slides depict the orchestra, band, chorus, women’s and men’s glee cubs from the 1925 issue of </a:t>
            </a:r>
            <a:r>
              <a:rPr lang="en-US" sz="1200" i="1" kern="1200" dirty="0" smtClean="0">
                <a:solidFill>
                  <a:schemeClr val="tx1"/>
                </a:solidFill>
                <a:effectLst/>
                <a:latin typeface="+mn-lt"/>
                <a:ea typeface="+mn-ea"/>
                <a:cs typeface="+mn-cs"/>
              </a:rPr>
              <a:t>The </a:t>
            </a:r>
            <a:r>
              <a:rPr lang="en-US" sz="1200" i="1" kern="1200" dirty="0" err="1" smtClean="0">
                <a:solidFill>
                  <a:schemeClr val="tx1"/>
                </a:solidFill>
                <a:effectLst/>
                <a:latin typeface="+mn-lt"/>
                <a:ea typeface="+mn-ea"/>
                <a:cs typeface="+mn-cs"/>
              </a:rPr>
              <a:t>Wesleyana</a:t>
            </a:r>
            <a:r>
              <a:rPr lang="en-US" sz="1200" b="1" i="1"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u="none" baseline="0" dirty="0" smtClean="0">
              <a:solidFill>
                <a:srgbClr val="000000"/>
              </a:solidFill>
            </a:endParaRPr>
          </a:p>
        </p:txBody>
      </p:sp>
      <p:sp>
        <p:nvSpPr>
          <p:cNvPr id="4" name="Slide Number Placeholder 3"/>
          <p:cNvSpPr>
            <a:spLocks noGrp="1"/>
          </p:cNvSpPr>
          <p:nvPr>
            <p:ph type="sldNum" sz="quarter" idx="10"/>
          </p:nvPr>
        </p:nvSpPr>
        <p:spPr/>
        <p:txBody>
          <a:bodyPr/>
          <a:lstStyle/>
          <a:p>
            <a:fld id="{5FE20DDF-7F4A-2C40-9AF2-B17C92F02B76}" type="slidenum">
              <a:rPr lang="en-US" smtClean="0"/>
              <a:t>25</a:t>
            </a:fld>
            <a:endParaRPr lang="en-US"/>
          </a:p>
        </p:txBody>
      </p:sp>
    </p:spTree>
    <p:extLst>
      <p:ext uri="{BB962C8B-B14F-4D97-AF65-F5344CB8AC3E}">
        <p14:creationId xmlns:p14="http://schemas.microsoft.com/office/powerpoint/2010/main" val="3513382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28</a:t>
            </a:fld>
            <a:endParaRPr lang="en-US"/>
          </a:p>
        </p:txBody>
      </p:sp>
    </p:spTree>
    <p:extLst>
      <p:ext uri="{BB962C8B-B14F-4D97-AF65-F5344CB8AC3E}">
        <p14:creationId xmlns:p14="http://schemas.microsoft.com/office/powerpoint/2010/main" val="15565250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29</a:t>
            </a:fld>
            <a:endParaRPr lang="en-US"/>
          </a:p>
        </p:txBody>
      </p:sp>
    </p:spTree>
    <p:extLst>
      <p:ext uri="{BB962C8B-B14F-4D97-AF65-F5344CB8AC3E}">
        <p14:creationId xmlns:p14="http://schemas.microsoft.com/office/powerpoint/2010/main" val="3576154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director of the Men’s Glee Club, Arnold Lovejoy, also came to Illinois Wesleyan in 1923 (the same year as Arthur Westbrook) as a voice instructor. Through his efforts (and sometimes personal resources) he single-handedly brought the Jazz Age to the university campus. The glee club adopted the name of </a:t>
            </a:r>
            <a:r>
              <a:rPr lang="en-US" sz="1200" i="1" kern="1200" dirty="0" smtClean="0">
                <a:solidFill>
                  <a:schemeClr val="tx1"/>
                </a:solidFill>
                <a:effectLst/>
                <a:latin typeface="+mn-lt"/>
                <a:ea typeface="+mn-ea"/>
                <a:cs typeface="+mn-cs"/>
              </a:rPr>
              <a:t>The Apollo Club</a:t>
            </a:r>
            <a:r>
              <a:rPr lang="en-US" sz="1200" kern="1200" dirty="0" smtClean="0">
                <a:solidFill>
                  <a:schemeClr val="tx1"/>
                </a:solidFill>
                <a:effectLst/>
                <a:latin typeface="+mn-lt"/>
                <a:ea typeface="+mn-ea"/>
                <a:cs typeface="+mn-cs"/>
              </a:rPr>
              <a:t> under Lovejoy’s direction.  In 1929, he purchased train tickets for the boys to travel to Chicago to broadcast over NBC radio. This was the first-ever glee club to broadcast nationally over the NBC network whose audience at the time was estimated to be about 5 million people. </a:t>
            </a:r>
          </a:p>
          <a:p>
            <a:endParaRPr lang="en-US" sz="1200" kern="1200" dirty="0" smtClean="0">
              <a:solidFill>
                <a:schemeClr val="tx1"/>
              </a:solidFill>
              <a:effectLst/>
              <a:latin typeface="+mn-lt"/>
              <a:ea typeface="+mn-ea"/>
              <a:cs typeface="+mn-cs"/>
            </a:endParaRPr>
          </a:p>
          <a:p>
            <a:endParaRPr lang="en-US" i="1" baseline="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30</a:t>
            </a:fld>
            <a:endParaRPr lang="en-US"/>
          </a:p>
        </p:txBody>
      </p:sp>
    </p:spTree>
    <p:extLst>
      <p:ext uri="{BB962C8B-B14F-4D97-AF65-F5344CB8AC3E}">
        <p14:creationId xmlns:p14="http://schemas.microsoft.com/office/powerpoint/2010/main" val="3134872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1932, a four-member spin-off of the group “The Apollo Quartet” began to appear regularly in concert on the Wesleyan campus, and quickly became one of its most popular student organizations. The quartet also toured the state of Illinois with performances at schools, churches, and community organizations. The larger ensemble was disbanded later in the 1930s but the Quartet continued to entertain throughout the 1970s. Two later Illinois Wesleyan School of Music faculty members, Henry Charles and Frank </a:t>
            </a:r>
            <a:r>
              <a:rPr lang="en-US" sz="1200" kern="1200" dirty="0" err="1" smtClean="0">
                <a:solidFill>
                  <a:schemeClr val="tx1"/>
                </a:solidFill>
                <a:effectLst/>
                <a:latin typeface="+mn-lt"/>
                <a:ea typeface="+mn-ea"/>
                <a:cs typeface="+mn-cs"/>
              </a:rPr>
              <a:t>Bohnhorst</a:t>
            </a:r>
            <a:r>
              <a:rPr lang="en-US" sz="1200" kern="1200" dirty="0" smtClean="0">
                <a:solidFill>
                  <a:schemeClr val="tx1"/>
                </a:solidFill>
                <a:effectLst/>
                <a:latin typeface="+mn-lt"/>
                <a:ea typeface="+mn-ea"/>
                <a:cs typeface="+mn-cs"/>
              </a:rPr>
              <a:t> sang with the quartet as students, while Dwight Drexler served as the piano accompanist.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Top Left: Apollo Quartet (1956)  Top Right: Apollo Quartet (1960)</a:t>
            </a:r>
          </a:p>
          <a:p>
            <a:r>
              <a:rPr lang="en-US" sz="1200" kern="1200" dirty="0" smtClean="0">
                <a:solidFill>
                  <a:schemeClr val="tx1"/>
                </a:solidFill>
                <a:effectLst/>
                <a:latin typeface="+mn-lt"/>
                <a:ea typeface="+mn-ea"/>
                <a:cs typeface="+mn-cs"/>
              </a:rPr>
              <a:t>Bottom Left: Apollo Quartet (1971)  Bottom Right: Apollo Quartet Reunion (1988)</a:t>
            </a:r>
          </a:p>
          <a:p>
            <a:pPr marL="0" marR="0" indent="0" algn="l" defTabSz="457200" rtl="0" eaLnBrk="1" fontAlgn="auto" latinLnBrk="0" hangingPunct="1">
              <a:lnSpc>
                <a:spcPct val="100000"/>
              </a:lnSpc>
              <a:spcBef>
                <a:spcPts val="0"/>
              </a:spcBef>
              <a:spcAft>
                <a:spcPts val="0"/>
              </a:spcAft>
              <a:buClrTx/>
              <a:buSzTx/>
              <a:buFontTx/>
              <a:buNone/>
              <a:tabLst/>
              <a:defRPr/>
            </a:pPr>
            <a:endParaRPr lang="en-US" i="0" baseline="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31</a:t>
            </a:fld>
            <a:endParaRPr lang="en-US"/>
          </a:p>
        </p:txBody>
      </p:sp>
    </p:spTree>
    <p:extLst>
      <p:ext uri="{BB962C8B-B14F-4D97-AF65-F5344CB8AC3E}">
        <p14:creationId xmlns:p14="http://schemas.microsoft.com/office/powerpoint/2010/main" val="37269182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Arnold Lovejoy also organized a instrumental jazz ensemble called the</a:t>
            </a:r>
            <a:r>
              <a:rPr lang="en-US" sz="1200" i="1" kern="1200" dirty="0" smtClean="0">
                <a:solidFill>
                  <a:schemeClr val="tx1"/>
                </a:solidFill>
                <a:effectLst/>
                <a:latin typeface="+mn-lt"/>
                <a:ea typeface="+mn-ea"/>
                <a:cs typeface="+mn-cs"/>
              </a:rPr>
              <a:t> Wesleyan </a:t>
            </a:r>
            <a:r>
              <a:rPr lang="en-US" sz="1200" i="1" kern="1200" dirty="0" err="1" smtClean="0">
                <a:solidFill>
                  <a:schemeClr val="tx1"/>
                </a:solidFill>
                <a:effectLst/>
                <a:latin typeface="+mn-lt"/>
                <a:ea typeface="+mn-ea"/>
                <a:cs typeface="+mn-cs"/>
              </a:rPr>
              <a:t>Collegiates</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1928 he maneuvered to book this group of stylishly dressed young men on a French ocean liner bound from New York to France, for a six-week playing engagement in Parisian hotels and cafes. Lovejoy left the university faculty in 1931, however the </a:t>
            </a:r>
            <a:r>
              <a:rPr lang="en-US" sz="1200" i="1" kern="1200" dirty="0" err="1" smtClean="0">
                <a:solidFill>
                  <a:schemeClr val="tx1"/>
                </a:solidFill>
                <a:effectLst/>
                <a:latin typeface="+mn-lt"/>
                <a:ea typeface="+mn-ea"/>
                <a:cs typeface="+mn-cs"/>
              </a:rPr>
              <a:t>Collegiates</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like their vocal counterparts, continued to thrive at Illinois Wesleyan, becoming the forerunner of later jazz bands.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32</a:t>
            </a:fld>
            <a:endParaRPr lang="en-US"/>
          </a:p>
        </p:txBody>
      </p:sp>
    </p:spTree>
    <p:extLst>
      <p:ext uri="{BB962C8B-B14F-4D97-AF65-F5344CB8AC3E}">
        <p14:creationId xmlns:p14="http://schemas.microsoft.com/office/powerpoint/2010/main" val="31482263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Greek life had been an established part of the Illinois Wesleyan community since 1866, with the appearance of university’s first social fraternity, Phi Kappa Delta. It wasn’t until March of 1920 however, that a group of Wesleyan School of Music students banded together to form a social </a:t>
            </a:r>
            <a:r>
              <a:rPr lang="en-US" sz="1200" i="1" kern="1200" dirty="0" smtClean="0">
                <a:solidFill>
                  <a:schemeClr val="tx1"/>
                </a:solidFill>
                <a:effectLst/>
                <a:latin typeface="+mn-lt"/>
                <a:ea typeface="+mn-ea"/>
                <a:cs typeface="+mn-cs"/>
              </a:rPr>
              <a:t>Musical Club</a:t>
            </a:r>
            <a:r>
              <a:rPr lang="en-US" sz="1200" kern="1200" dirty="0" smtClean="0">
                <a:solidFill>
                  <a:schemeClr val="tx1"/>
                </a:solidFill>
                <a:effectLst/>
                <a:latin typeface="+mn-lt"/>
                <a:ea typeface="+mn-ea"/>
                <a:cs typeface="+mn-cs"/>
              </a:rPr>
              <a:t> under the supervision of Dean Westbrook.  The Club’s charter, stipulated that club was “to be composed of the pupils of mature age.”</a:t>
            </a:r>
            <a:r>
              <a:rPr lang="en-US" sz="1200" kern="1200" baseline="30000" dirty="0" smtClean="0">
                <a:solidFill>
                  <a:schemeClr val="tx1"/>
                </a:solidFill>
                <a:effectLst/>
                <a:latin typeface="+mn-lt"/>
                <a:ea typeface="+mn-ea"/>
                <a:cs typeface="+mn-cs"/>
              </a:rPr>
              <a:t>22</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four years however, the first chapter of a national Greek music service organization was established at IWU.  The Sigma Alpha Chapter of </a:t>
            </a:r>
            <a:r>
              <a:rPr lang="en-US" sz="1200" i="1" kern="1200" dirty="0" smtClean="0">
                <a:solidFill>
                  <a:schemeClr val="tx1"/>
                </a:solidFill>
                <a:effectLst/>
                <a:latin typeface="+mn-lt"/>
                <a:ea typeface="+mn-ea"/>
                <a:cs typeface="+mn-cs"/>
              </a:rPr>
              <a:t>Sigma Alpha Iota </a:t>
            </a:r>
            <a:r>
              <a:rPr lang="en-US" sz="1200" kern="1200" dirty="0" smtClean="0">
                <a:solidFill>
                  <a:schemeClr val="tx1"/>
                </a:solidFill>
                <a:effectLst/>
                <a:latin typeface="+mn-lt"/>
                <a:ea typeface="+mn-ea"/>
                <a:cs typeface="+mn-cs"/>
              </a:rPr>
              <a:t>Sorority was chartered on March 3, 1924. This was followed in three months by the Alpha Lambda Chapter </a:t>
            </a:r>
            <a:r>
              <a:rPr lang="en-US" sz="1200" i="1" kern="1200" dirty="0" smtClean="0">
                <a:solidFill>
                  <a:schemeClr val="tx1"/>
                </a:solidFill>
                <a:effectLst/>
                <a:latin typeface="+mn-lt"/>
                <a:ea typeface="+mn-ea"/>
                <a:cs typeface="+mn-cs"/>
              </a:rPr>
              <a:t>of Phi Mu Alpha </a:t>
            </a:r>
            <a:r>
              <a:rPr lang="en-US" sz="1200" i="1" kern="1200" dirty="0" err="1" smtClean="0">
                <a:solidFill>
                  <a:schemeClr val="tx1"/>
                </a:solidFill>
                <a:effectLst/>
                <a:latin typeface="+mn-lt"/>
                <a:ea typeface="+mn-ea"/>
                <a:cs typeface="+mn-cs"/>
              </a:rPr>
              <a:t>Sinfonia</a:t>
            </a:r>
            <a:r>
              <a:rPr lang="en-US" sz="1200" kern="1200" dirty="0" smtClean="0">
                <a:solidFill>
                  <a:schemeClr val="tx1"/>
                </a:solidFill>
                <a:effectLst/>
                <a:latin typeface="+mn-lt"/>
                <a:ea typeface="+mn-ea"/>
                <a:cs typeface="+mn-cs"/>
              </a:rPr>
              <a:t> on June 6, 1924. Two years later, the Sigma Chapter of </a:t>
            </a:r>
            <a:r>
              <a:rPr lang="en-US" sz="1200" i="1" kern="1200" dirty="0" smtClean="0">
                <a:solidFill>
                  <a:schemeClr val="tx1"/>
                </a:solidFill>
                <a:effectLst/>
                <a:latin typeface="+mn-lt"/>
                <a:ea typeface="+mn-ea"/>
                <a:cs typeface="+mn-cs"/>
              </a:rPr>
              <a:t>Delta Omicron </a:t>
            </a:r>
            <a:r>
              <a:rPr lang="en-US" sz="1200" kern="1200" dirty="0" smtClean="0">
                <a:solidFill>
                  <a:schemeClr val="tx1"/>
                </a:solidFill>
                <a:effectLst/>
                <a:latin typeface="+mn-lt"/>
                <a:ea typeface="+mn-ea"/>
                <a:cs typeface="+mn-cs"/>
              </a:rPr>
              <a:t>was established (May 1, 1926). These three organizations remain an active part of the Greek fabric of our campus to the present day, each sponsoring musical, social and service-related activities both on and beyond the university campus. All are open to any students with an interest in music, regardless of major.  </a:t>
            </a:r>
          </a:p>
          <a:p>
            <a:pPr marL="0" indent="0">
              <a:buFont typeface="Arial"/>
              <a:buNone/>
            </a:pPr>
            <a:endParaRPr lang="en-US" baseline="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33</a:t>
            </a:fld>
            <a:endParaRPr lang="en-US"/>
          </a:p>
        </p:txBody>
      </p:sp>
    </p:spTree>
    <p:extLst>
      <p:ext uri="{BB962C8B-B14F-4D97-AF65-F5344CB8AC3E}">
        <p14:creationId xmlns:p14="http://schemas.microsoft.com/office/powerpoint/2010/main" val="881667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Even with the three residences along East Street, purchased to ease both the School of Music and the university administrations desired a permanent facility, built specifically to meet the educational needs of musicians. In December of 1925, President Davidson was approached by representatives of the Presser Foundation (established by the founder of the well-known Philadelphia music publisher, Theodore Presser), with an offer of $75,000 toward the construction of such a building, provided the university could raise matching funds, and an additional $15,000 for furnishings. President Davidson officially launched a ten-day campaign beginning on March 13, 1928 to raise what seemed at the time, the extraordinary amount of $90,000. While no major donations were received, many small and mid-sized gifts, by townspeople and alumni were. Much to his own astonishment, President Davidson announced ten days later, that over $92,0000 had been received in signed pledges. Illinois Wesleyan went into contract with the Presser Foundation on March 26 and ground was broken for Presser Hall on October 31, 1928.  </a:t>
            </a:r>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34</a:t>
            </a:fld>
            <a:endParaRPr lang="en-US"/>
          </a:p>
        </p:txBody>
      </p:sp>
    </p:spTree>
    <p:extLst>
      <p:ext uri="{BB962C8B-B14F-4D97-AF65-F5344CB8AC3E}">
        <p14:creationId xmlns:p14="http://schemas.microsoft.com/office/powerpoint/2010/main" val="729101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is a group photograph of the School of Music faculty as it existed during the construction of Presser Hall. Enrollment in the School of Music for the academic year 1929-1930 numbered </a:t>
            </a:r>
            <a:r>
              <a:rPr lang="en-US" sz="1200" u="sng" kern="1200" dirty="0" smtClean="0">
                <a:solidFill>
                  <a:schemeClr val="tx1"/>
                </a:solidFill>
                <a:effectLst/>
                <a:latin typeface="+mn-lt"/>
                <a:ea typeface="+mn-ea"/>
                <a:cs typeface="+mn-cs"/>
              </a:rPr>
              <a:t>787</a:t>
            </a:r>
            <a:r>
              <a:rPr lang="en-US" sz="1200" kern="1200" dirty="0" smtClean="0">
                <a:solidFill>
                  <a:schemeClr val="tx1"/>
                </a:solidFill>
                <a:effectLst/>
                <a:latin typeface="+mn-lt"/>
                <a:ea typeface="+mn-ea"/>
                <a:cs typeface="+mn-cs"/>
              </a:rPr>
              <a:t> students. During the previous year, the public music course was extended to four years, conferring the degree Bachelor of Music Education.</a:t>
            </a:r>
          </a:p>
          <a:p>
            <a:r>
              <a:rPr lang="en-US" sz="1200" kern="1200" dirty="0" smtClean="0">
                <a:solidFill>
                  <a:schemeClr val="tx1"/>
                </a:solidFill>
                <a:effectLst/>
                <a:latin typeface="+mn-lt"/>
                <a:ea typeface="+mn-ea"/>
                <a:cs typeface="+mn-cs"/>
              </a:rPr>
              <a:t> </a:t>
            </a:r>
          </a:p>
          <a:p>
            <a:endParaRPr lang="en-US" b="1" dirty="0" smtClean="0"/>
          </a:p>
          <a:p>
            <a:r>
              <a:rPr lang="en-US" b="1" dirty="0" smtClean="0"/>
              <a:t>Back</a:t>
            </a:r>
            <a:r>
              <a:rPr lang="en-US" b="1" baseline="0" dirty="0" smtClean="0"/>
              <a:t> Row L&gt;R: </a:t>
            </a:r>
            <a:r>
              <a:rPr lang="en-US" baseline="0" dirty="0" smtClean="0"/>
              <a:t>1) Irma </a:t>
            </a:r>
            <a:r>
              <a:rPr lang="en-US" baseline="0" dirty="0" err="1" smtClean="0"/>
              <a:t>Tunks</a:t>
            </a:r>
            <a:r>
              <a:rPr lang="en-US" baseline="0" dirty="0" smtClean="0"/>
              <a:t> Willis - piano, 2) Mary Elizabeth Ross – piano, 3) Ethel Gunn – dramatic arts, 4) George Anson - piano, 5) Margaret </a:t>
            </a:r>
            <a:r>
              <a:rPr lang="en-US" baseline="0" dirty="0" err="1" smtClean="0"/>
              <a:t>Canode</a:t>
            </a:r>
            <a:r>
              <a:rPr lang="en-US" baseline="0" dirty="0" smtClean="0"/>
              <a:t> - violin, 6) Frank Jordan - organ, 7) Russell Harvey – band &amp; violin, 8) Mabel Dell </a:t>
            </a:r>
            <a:r>
              <a:rPr lang="en-US" baseline="0" dirty="0" err="1" smtClean="0"/>
              <a:t>Orendorf</a:t>
            </a:r>
            <a:r>
              <a:rPr lang="en-US" baseline="0" dirty="0" smtClean="0"/>
              <a:t> – elementary music &amp; piano, 9) Catherine </a:t>
            </a:r>
            <a:r>
              <a:rPr lang="en-US" baseline="0" dirty="0" err="1" smtClean="0"/>
              <a:t>Havenhill</a:t>
            </a:r>
            <a:r>
              <a:rPr lang="en-US" baseline="0" dirty="0" smtClean="0"/>
              <a:t> - ? , 10) Lucille Condit - art, 11) Bessie Louise Smith – piano &amp; music theory, 12) Vera Pearl Kemp - organ, 13) ?? Quentin </a:t>
            </a:r>
            <a:r>
              <a:rPr lang="en-US" baseline="0" dirty="0" err="1" smtClean="0"/>
              <a:t>Ulrey</a:t>
            </a:r>
            <a:r>
              <a:rPr lang="en-US" baseline="0" dirty="0" smtClean="0"/>
              <a:t> - voice</a:t>
            </a:r>
          </a:p>
          <a:p>
            <a:endParaRPr lang="en-US" baseline="0" dirty="0" smtClean="0"/>
          </a:p>
          <a:p>
            <a:r>
              <a:rPr lang="en-US" b="1" dirty="0" smtClean="0"/>
              <a:t>Front Row</a:t>
            </a:r>
            <a:r>
              <a:rPr lang="en-US" b="1" baseline="0" dirty="0" smtClean="0"/>
              <a:t> L&gt;R:</a:t>
            </a:r>
            <a:r>
              <a:rPr lang="en-US" b="0" baseline="0" dirty="0" smtClean="0"/>
              <a:t> 1) Edmund </a:t>
            </a:r>
            <a:r>
              <a:rPr lang="en-US" b="0" baseline="0" dirty="0" err="1" smtClean="0"/>
              <a:t>Munger</a:t>
            </a:r>
            <a:r>
              <a:rPr lang="en-US" b="0" baseline="0" dirty="0" smtClean="0"/>
              <a:t> - piano, 2) William E. </a:t>
            </a:r>
            <a:r>
              <a:rPr lang="en-US" b="0" baseline="0" dirty="0" err="1" smtClean="0"/>
              <a:t>Kritch</a:t>
            </a:r>
            <a:r>
              <a:rPr lang="en-US" b="0" baseline="0" dirty="0" smtClean="0"/>
              <a:t> - violin, 3) Dean, Arthur Westbrook, 4) President, Wm. Davidson, 5) Frances Napier – Dean of Women, 6) Cliff Guild - Registrar, 7) Arnold Lovejoy - voice</a:t>
            </a:r>
            <a:endParaRPr lang="en-US" b="1" dirty="0"/>
          </a:p>
        </p:txBody>
      </p:sp>
      <p:sp>
        <p:nvSpPr>
          <p:cNvPr id="4" name="Slide Number Placeholder 3"/>
          <p:cNvSpPr>
            <a:spLocks noGrp="1"/>
          </p:cNvSpPr>
          <p:nvPr>
            <p:ph type="sldNum" sz="quarter" idx="10"/>
          </p:nvPr>
        </p:nvSpPr>
        <p:spPr/>
        <p:txBody>
          <a:bodyPr/>
          <a:lstStyle/>
          <a:p>
            <a:fld id="{5FE20DDF-7F4A-2C40-9AF2-B17C92F02B76}" type="slidenum">
              <a:rPr lang="en-US" smtClean="0"/>
              <a:t>35</a:t>
            </a:fld>
            <a:endParaRPr lang="en-US"/>
          </a:p>
        </p:txBody>
      </p:sp>
    </p:spTree>
    <p:extLst>
      <p:ext uri="{BB962C8B-B14F-4D97-AF65-F5344CB8AC3E}">
        <p14:creationId xmlns:p14="http://schemas.microsoft.com/office/powerpoint/2010/main" val="42831857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construction of Presser Hall progressed at a steady pace and was completed just prior to the devastating stock market crash in October 1929. The new building boasted 25 teaching studios and classrooms, 30 practice rooms, a small recital hall (Room 11) and an auditorium with a seating capacity of 750. The studios and practice rooms were soundproofed, and equipped with 58 pianos, and 5 pipe organs, including a large four-manual (keyboard) and pedal instrument for the auditorium (again built by the </a:t>
            </a:r>
            <a:r>
              <a:rPr lang="en-US" sz="1200" kern="1200" dirty="0" err="1" smtClean="0">
                <a:solidFill>
                  <a:schemeClr val="tx1"/>
                </a:solidFill>
                <a:effectLst/>
                <a:latin typeface="+mn-lt"/>
                <a:ea typeface="+mn-ea"/>
                <a:cs typeface="+mn-cs"/>
              </a:rPr>
              <a:t>Hinners</a:t>
            </a:r>
            <a:r>
              <a:rPr lang="en-US" sz="1200" kern="1200" dirty="0" smtClean="0">
                <a:solidFill>
                  <a:schemeClr val="tx1"/>
                </a:solidFill>
                <a:effectLst/>
                <a:latin typeface="+mn-lt"/>
                <a:ea typeface="+mn-ea"/>
                <a:cs typeface="+mn-cs"/>
              </a:rPr>
              <a:t> Organ Company of </a:t>
            </a:r>
            <a:r>
              <a:rPr lang="en-US" sz="1200" kern="1200" dirty="0" err="1" smtClean="0">
                <a:solidFill>
                  <a:schemeClr val="tx1"/>
                </a:solidFill>
                <a:effectLst/>
                <a:latin typeface="+mn-lt"/>
                <a:ea typeface="+mn-ea"/>
                <a:cs typeface="+mn-cs"/>
              </a:rPr>
              <a:t>Pekin</a:t>
            </a:r>
            <a:r>
              <a:rPr lang="en-US" sz="1200" kern="1200" dirty="0" smtClean="0">
                <a:solidFill>
                  <a:schemeClr val="tx1"/>
                </a:solidFill>
                <a:effectLst/>
                <a:latin typeface="+mn-lt"/>
                <a:ea typeface="+mn-ea"/>
                <a:cs typeface="+mn-cs"/>
              </a:rPr>
              <a:t>, Illinois).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Presser Hall was dedicated with celebratory events spanning four days, February 2 – 5, 1930. It was marked with religious services, addresses by President </a:t>
            </a:r>
            <a:r>
              <a:rPr lang="en-US" sz="1200" kern="1200" dirty="0" err="1" smtClean="0">
                <a:solidFill>
                  <a:schemeClr val="tx1"/>
                </a:solidFill>
                <a:effectLst/>
                <a:latin typeface="+mn-lt"/>
                <a:ea typeface="+mn-ea"/>
                <a:cs typeface="+mn-cs"/>
              </a:rPr>
              <a:t>Davidison</a:t>
            </a:r>
            <a:r>
              <a:rPr lang="en-US" sz="1200" kern="1200" dirty="0" smtClean="0">
                <a:solidFill>
                  <a:schemeClr val="tx1"/>
                </a:solidFill>
                <a:effectLst/>
                <a:latin typeface="+mn-lt"/>
                <a:ea typeface="+mn-ea"/>
                <a:cs typeface="+mn-cs"/>
              </a:rPr>
              <a:t>, Dr. James F. Cooke, President of the Presser Foundation, and various state education officials. The new pipe organ was inaugurated with a recital, performed by Arthur Dunham, a Bloomington native, and the organist of the First Methodist Episcopal Church of Chicago.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dedicatory events culminated with an open house for the Bloomington-Normal public. </a:t>
            </a:r>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36</a:t>
            </a:fld>
            <a:endParaRPr lang="en-US"/>
          </a:p>
        </p:txBody>
      </p:sp>
    </p:spTree>
    <p:extLst>
      <p:ext uri="{BB962C8B-B14F-4D97-AF65-F5344CB8AC3E}">
        <p14:creationId xmlns:p14="http://schemas.microsoft.com/office/powerpoint/2010/main" val="20723344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 December 30, 1930, the Illinois Wesleyan University School of Music was admitted to membership in the National Association of Schools of Music, an organization founded in 1924, as the accrediting agency for conservatories, colleges and universities granting the Bachelor of Music degree; a function that the association continues to carry to this day.  At the time of its admission, Illinois Wesleyan and Northwestern University (Evanston) were the only member institutions in the State of Illinois.</a:t>
            </a:r>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37</a:t>
            </a:fld>
            <a:endParaRPr lang="en-US"/>
          </a:p>
        </p:txBody>
      </p:sp>
    </p:spTree>
    <p:extLst>
      <p:ext uri="{BB962C8B-B14F-4D97-AF65-F5344CB8AC3E}">
        <p14:creationId xmlns:p14="http://schemas.microsoft.com/office/powerpoint/2010/main" val="37786327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view of the auditorium</a:t>
            </a:r>
            <a:r>
              <a:rPr lang="en-US" baseline="0" dirty="0" smtClean="0"/>
              <a:t> of Presser Hall taken from the stage.</a:t>
            </a:r>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38</a:t>
            </a:fld>
            <a:endParaRPr lang="en-US"/>
          </a:p>
        </p:txBody>
      </p:sp>
    </p:spTree>
    <p:extLst>
      <p:ext uri="{BB962C8B-B14F-4D97-AF65-F5344CB8AC3E}">
        <p14:creationId xmlns:p14="http://schemas.microsoft.com/office/powerpoint/2010/main" val="1720371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Its acceptance into N.A.S.M. brought increased national attention to the School of Music. In response, Dean Westbrook and the university administration sought to establish an advanced program in selected areas of music study at Wesleyan to meet a perceived downstate need for such programs.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a:t>
            </a:r>
            <a:r>
              <a:rPr lang="en-US" sz="1200" b="1" kern="1200" dirty="0" smtClean="0">
                <a:solidFill>
                  <a:schemeClr val="tx1"/>
                </a:solidFill>
                <a:effectLst/>
                <a:latin typeface="+mn-lt"/>
                <a:ea typeface="+mn-ea"/>
                <a:cs typeface="+mn-cs"/>
              </a:rPr>
              <a:t>Master of Music</a:t>
            </a:r>
            <a:r>
              <a:rPr lang="en-US" sz="1200" kern="1200" dirty="0" smtClean="0">
                <a:solidFill>
                  <a:schemeClr val="tx1"/>
                </a:solidFill>
                <a:effectLst/>
                <a:latin typeface="+mn-lt"/>
                <a:ea typeface="+mn-ea"/>
                <a:cs typeface="+mn-cs"/>
              </a:rPr>
              <a:t> degree program in Applied Music or Music Education was introduced during the 1932-1933 academic year.  Supervision of the “graduate department” was entrusted to a faculty committee consisting professors Frank Jordan, Head of the Organ Department, Spencer Green, an instructor of voice and music theory, and Dean Westbrook. The first Master of Music degrees were conferred in the spring of 1935 to George Christopher, Florence Kiers, Jewett </a:t>
            </a:r>
            <a:r>
              <a:rPr lang="en-US" sz="1200" kern="1200" dirty="0" err="1" smtClean="0">
                <a:solidFill>
                  <a:schemeClr val="tx1"/>
                </a:solidFill>
                <a:effectLst/>
                <a:latin typeface="+mn-lt"/>
                <a:ea typeface="+mn-ea"/>
                <a:cs typeface="+mn-cs"/>
              </a:rPr>
              <a:t>Kepley</a:t>
            </a:r>
            <a:r>
              <a:rPr lang="en-US" sz="1200" kern="1200" dirty="0" smtClean="0">
                <a:solidFill>
                  <a:schemeClr val="tx1"/>
                </a:solidFill>
                <a:effectLst/>
                <a:latin typeface="+mn-lt"/>
                <a:ea typeface="+mn-ea"/>
                <a:cs typeface="+mn-cs"/>
              </a:rPr>
              <a:t>, Leah </a:t>
            </a:r>
            <a:r>
              <a:rPr lang="en-US" sz="1200" kern="1200" dirty="0" err="1" smtClean="0">
                <a:solidFill>
                  <a:schemeClr val="tx1"/>
                </a:solidFill>
                <a:effectLst/>
                <a:latin typeface="+mn-lt"/>
                <a:ea typeface="+mn-ea"/>
                <a:cs typeface="+mn-cs"/>
              </a:rPr>
              <a:t>Oester</a:t>
            </a:r>
            <a:r>
              <a:rPr lang="en-US" sz="1200" kern="1200" dirty="0" smtClean="0">
                <a:solidFill>
                  <a:schemeClr val="tx1"/>
                </a:solidFill>
                <a:effectLst/>
                <a:latin typeface="+mn-lt"/>
                <a:ea typeface="+mn-ea"/>
                <a:cs typeface="+mn-cs"/>
              </a:rPr>
              <a:t>, Pauline Simmons and Richard </a:t>
            </a:r>
            <a:r>
              <a:rPr lang="en-US" sz="1200" kern="1200" dirty="0" err="1" smtClean="0">
                <a:solidFill>
                  <a:schemeClr val="tx1"/>
                </a:solidFill>
                <a:effectLst/>
                <a:latin typeface="+mn-lt"/>
                <a:ea typeface="+mn-ea"/>
                <a:cs typeface="+mn-cs"/>
              </a:rPr>
              <a:t>Weckel</a:t>
            </a:r>
            <a:r>
              <a:rPr lang="en-US" sz="1200" kern="1200" dirty="0" smtClean="0">
                <a:solidFill>
                  <a:schemeClr val="tx1"/>
                </a:solidFill>
                <a:effectLst/>
                <a:latin typeface="+mn-lt"/>
                <a:ea typeface="+mn-ea"/>
                <a:cs typeface="+mn-cs"/>
              </a:rPr>
              <a:t>. This masters program continued at Illinois Wesleyan until 1975 when it was disbanded, due to decreasing enrollment numbers and the growth of competing programs at neighboring institutions</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39</a:t>
            </a:fld>
            <a:endParaRPr lang="en-US"/>
          </a:p>
        </p:txBody>
      </p:sp>
    </p:spTree>
    <p:extLst>
      <p:ext uri="{BB962C8B-B14F-4D97-AF65-F5344CB8AC3E}">
        <p14:creationId xmlns:p14="http://schemas.microsoft.com/office/powerpoint/2010/main" val="34198561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Even with the completion of Presser Hall, Illinois Wesleyan did not escape the financial hardships of the Great Depression era. Harry W. McPherson became president of Illinois Wesleyan in 1932, following the resignation of President Davidson, due to failing health. McPherson was another graduate of Illinois Wesleyan (Class of 1906) born of a Cumberland County farm family. He served as a member of the Board of Trustees for 16 years, and was a fiscal conservative. Given the tough economic climate of the day, one of President McPherson’s chief concerns was attracting and retaining students for Illinois Wesleyan. In the fall of 1932 he announced that the University would accept tuition from farm families in the form of bartered goods: produce, (grain, potatoes, corn – corn, no doubt), livestock, or other goods at “premium above market price.” In addition, first-year, women from farm families could get room and board by the same means.”</a:t>
            </a:r>
            <a:r>
              <a:rPr lang="en-US" sz="1200" kern="1200" baseline="30000" dirty="0" smtClean="0">
                <a:solidFill>
                  <a:schemeClr val="tx1"/>
                </a:solidFill>
                <a:effectLst/>
                <a:latin typeface="+mn-lt"/>
                <a:ea typeface="+mn-ea"/>
                <a:cs typeface="+mn-cs"/>
              </a:rPr>
              <a:t>23 </a:t>
            </a:r>
            <a:r>
              <a:rPr lang="en-US" sz="1200" kern="1200" dirty="0" smtClean="0">
                <a:solidFill>
                  <a:schemeClr val="tx1"/>
                </a:solidFill>
                <a:effectLst/>
                <a:latin typeface="+mn-lt"/>
                <a:ea typeface="+mn-ea"/>
                <a:cs typeface="+mn-cs"/>
              </a:rPr>
              <a:t>Students with little or no money were allowed to work on campus to offset tuition costs, which in the fall of 1932 amounted to $90 per semester, for up to 16 hours of class credit.</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Paramount News picked up the story and visited the campus to create a film during the fall registration. The tenor of the film was light-hearted, but the purpose was dead serious – and apparently effective: the fall enrollment in 1932 was 8% above the previous year, where other schools reported decreased enrollments of 13 per cent.</a:t>
            </a:r>
            <a:r>
              <a:rPr lang="en-US" sz="1200" kern="1200" baseline="30000" dirty="0" smtClean="0">
                <a:solidFill>
                  <a:schemeClr val="tx1"/>
                </a:solidFill>
                <a:effectLst/>
                <a:latin typeface="+mn-lt"/>
                <a:ea typeface="+mn-ea"/>
                <a:cs typeface="+mn-cs"/>
              </a:rPr>
              <a:t>24</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3000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40</a:t>
            </a:fld>
            <a:endParaRPr lang="en-US"/>
          </a:p>
        </p:txBody>
      </p:sp>
    </p:spTree>
    <p:extLst>
      <p:ext uri="{BB962C8B-B14F-4D97-AF65-F5344CB8AC3E}">
        <p14:creationId xmlns:p14="http://schemas.microsoft.com/office/powerpoint/2010/main" val="31504829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 thought you might enjoy watching this short video, particularly because of the student offering to trade a pair of canaries for voice “crooning” lessons. (He obviously had heard of the Apollo Club.) He is shown being interviewed by Dean Westbrook.</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Harry McPherson resigned his presidency of Illinois Wesleyan in 1937 to assume the position of Executive Secretary to the Methodist Episcopal Board of Education. He was replaced by Wiley G. Brooks who, while only serving two years as president, oversaw a further initiative to assist prospective students in earning a degree in music at Illinois Wesleyan.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Opening in fall of 1938, Illinois Wesleyan established a</a:t>
            </a:r>
            <a:r>
              <a:rPr lang="en-US" sz="1200" i="1" kern="1200" dirty="0" smtClean="0">
                <a:solidFill>
                  <a:schemeClr val="tx1"/>
                </a:solidFill>
                <a:effectLst/>
                <a:latin typeface="+mn-lt"/>
                <a:ea typeface="+mn-ea"/>
                <a:cs typeface="+mn-cs"/>
              </a:rPr>
              <a:t> Junior College of Music</a:t>
            </a:r>
            <a:r>
              <a:rPr lang="en-US" sz="1200" kern="1200" dirty="0" smtClean="0">
                <a:solidFill>
                  <a:schemeClr val="tx1"/>
                </a:solidFill>
                <a:effectLst/>
                <a:latin typeface="+mn-lt"/>
                <a:ea typeface="+mn-ea"/>
                <a:cs typeface="+mn-cs"/>
              </a:rPr>
              <a:t>, located in Springfield, IL, to “make available to the residents of the Springfield area, at less expense, the same outstanding musical opportunities afforded students at the School of Music at Bloomington, undoubtedly the most rapidly growing institution of its kind in the Middle West.  Since living expenses represent the largest item in the budget o a student away from home, Springfield musicians can complete the first two-year of study locally at a minimum cost. Then by entering the parent school at Bloomington as juniors, instead of a freshmen, the can afford not only the two remaining years necessary for the bachelor’s degree, but also an additional year of study toward the master’s degree, a privilege that many talented and ambitious students could not otherwise enjoy.  Illinois Wesleyan Junior College of Music at Springfield presents courses exactly the same [at the Bloomington campus]. The faculty is comparable in every way and the high standards of the parent school are strictly maintained. This college also provides the opportunity for younger students to build thorough musical foundations for later advanced study of for participation in the musical life of their community. Private lessons and classes are open to adults who which to continue their music education.” </a:t>
            </a:r>
            <a:r>
              <a:rPr lang="en-US" sz="1200" kern="1200" baseline="30000" dirty="0" smtClean="0">
                <a:solidFill>
                  <a:schemeClr val="tx1"/>
                </a:solidFill>
                <a:effectLst/>
                <a:latin typeface="+mn-lt"/>
                <a:ea typeface="+mn-ea"/>
                <a:cs typeface="+mn-cs"/>
              </a:rPr>
              <a:t>25</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Junior College operated under the direction of Carl and Alma Abbot-Lundgren, plus seven additional faculty members. Studios were located in the </a:t>
            </a:r>
            <a:r>
              <a:rPr lang="en-US" sz="1200" kern="1200" dirty="0" err="1" smtClean="0">
                <a:solidFill>
                  <a:schemeClr val="tx1"/>
                </a:solidFill>
                <a:effectLst/>
                <a:latin typeface="+mn-lt"/>
                <a:ea typeface="+mn-ea"/>
                <a:cs typeface="+mn-cs"/>
              </a:rPr>
              <a:t>Pasfield</a:t>
            </a:r>
            <a:r>
              <a:rPr lang="en-US" sz="1200" kern="1200" dirty="0" smtClean="0">
                <a:solidFill>
                  <a:schemeClr val="tx1"/>
                </a:solidFill>
                <a:effectLst/>
                <a:latin typeface="+mn-lt"/>
                <a:ea typeface="+mn-ea"/>
                <a:cs typeface="+mn-cs"/>
              </a:rPr>
              <a:t> Building, at 230 S. Sixth Street in Springfield. Classes continued until June 5, 1954, when it was felt, both by the </a:t>
            </a:r>
            <a:r>
              <a:rPr lang="en-US" sz="1200" kern="1200" dirty="0" err="1" smtClean="0">
                <a:solidFill>
                  <a:schemeClr val="tx1"/>
                </a:solidFill>
                <a:effectLst/>
                <a:latin typeface="+mn-lt"/>
                <a:ea typeface="+mn-ea"/>
                <a:cs typeface="+mn-cs"/>
              </a:rPr>
              <a:t>Lundgrens</a:t>
            </a:r>
            <a:r>
              <a:rPr lang="en-US" sz="1200" kern="1200" dirty="0" smtClean="0">
                <a:solidFill>
                  <a:schemeClr val="tx1"/>
                </a:solidFill>
                <a:effectLst/>
                <a:latin typeface="+mn-lt"/>
                <a:ea typeface="+mn-ea"/>
                <a:cs typeface="+mn-cs"/>
              </a:rPr>
              <a:t> and Illinois Wesleyan, that the Junior College had served its original purpose, and that accredited music instruction was now available at other Springfield area institutions. </a:t>
            </a:r>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41</a:t>
            </a:fld>
            <a:endParaRPr lang="en-US"/>
          </a:p>
        </p:txBody>
      </p:sp>
    </p:spTree>
    <p:extLst>
      <p:ext uri="{BB962C8B-B14F-4D97-AF65-F5344CB8AC3E}">
        <p14:creationId xmlns:p14="http://schemas.microsoft.com/office/powerpoint/2010/main" val="567275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Arthur A. Westbrook left Illinois Wesleyan in the spring of 1939 to assume the directorship of the Music Department at The University of Nebraska-Lincoln, a position he held until 1951. He continued there however as a Professor of Music and choral direction until his retirement in 1955.  Following “retirement”, he joined the music faculty at Nebraska Wesleyan University (also located in Lincoln) where he taught until his death in January of 1961. In 1964, the auditorium of Presser Hall (IWU) was re-named for Dean Westbrook, and several years later, in 1967, the University of Nebraska named its new (and current) music building after Arthur Westbrook as well.</a:t>
            </a:r>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42</a:t>
            </a:fld>
            <a:endParaRPr lang="en-US"/>
          </a:p>
        </p:txBody>
      </p:sp>
    </p:spTree>
    <p:extLst>
      <p:ext uri="{BB962C8B-B14F-4D97-AF65-F5344CB8AC3E}">
        <p14:creationId xmlns:p14="http://schemas.microsoft.com/office/powerpoint/2010/main" val="11856442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Spanning the World Wart II era, the School of Music was served by two consecutive deans, Frank Jordan, an organist and Wesleyan alumnus, (Class of </a:t>
            </a:r>
            <a:r>
              <a:rPr lang="fr-FR"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29) who left Wesleyan in 1942 to become the Dean of Fine Arts at Drake University, in Des Moines, IA.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Spencer Green, also an IWU alumnus, joined the faculty of the School of Music as a voice instructor upon his graduation from Wesleyan in 1931. Like his predecessor, he served as co-chair of the graduate division of the School of Music before being appointed Dean in 1942. He left Wesleyan in 1948 to pursue professional work in Chicago.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WWII took its toll upon the School of Music as with the university in general. By the fall of 1942, the male presence on campus had decreased significantly. The student enrollment was 621, with 106 fewer men than in the previous year. Male students no longer outnumbered female students, as had frequently been the case. Also absent were a number of young faculty members.</a:t>
            </a:r>
            <a:r>
              <a:rPr lang="en-US" sz="1200" kern="1200" baseline="30000" dirty="0" smtClean="0">
                <a:solidFill>
                  <a:schemeClr val="tx1"/>
                </a:solidFill>
                <a:effectLst/>
                <a:latin typeface="+mn-lt"/>
                <a:ea typeface="+mn-ea"/>
                <a:cs typeface="+mn-cs"/>
              </a:rPr>
              <a:t>26</a:t>
            </a:r>
            <a:r>
              <a:rPr lang="en-US" sz="1200" kern="1200" dirty="0" smtClean="0">
                <a:solidFill>
                  <a:schemeClr val="tx1"/>
                </a:solidFill>
                <a:effectLst/>
                <a:latin typeface="+mn-lt"/>
                <a:ea typeface="+mn-ea"/>
                <a:cs typeface="+mn-cs"/>
              </a:rPr>
              <a:t> From the School of Music, R. Dwight Drexler (piano) and Edward </a:t>
            </a:r>
            <a:r>
              <a:rPr lang="en-US" sz="1200" kern="1200" dirty="0" err="1" smtClean="0">
                <a:solidFill>
                  <a:schemeClr val="tx1"/>
                </a:solidFill>
                <a:effectLst/>
                <a:latin typeface="+mn-lt"/>
                <a:ea typeface="+mn-ea"/>
                <a:cs typeface="+mn-cs"/>
              </a:rPr>
              <a:t>Preodor</a:t>
            </a:r>
            <a:r>
              <a:rPr lang="en-US" sz="1200" kern="1200" dirty="0" smtClean="0">
                <a:solidFill>
                  <a:schemeClr val="tx1"/>
                </a:solidFill>
                <a:effectLst/>
                <a:latin typeface="+mn-lt"/>
                <a:ea typeface="+mn-ea"/>
                <a:cs typeface="+mn-cs"/>
              </a:rPr>
              <a:t> (violin) were called up for military duty in the U.S. Army. Clarinetist &amp; band director Robert W. Ross enlisted in the U.S. Navy. In all 1,210 Illinois Wesleyan students served in the armed forces during WWII.  Forty-eight gave their lives in that service.</a:t>
            </a:r>
            <a:r>
              <a:rPr lang="en-US" sz="1200" kern="1200" baseline="30000" dirty="0" smtClean="0">
                <a:solidFill>
                  <a:schemeClr val="tx1"/>
                </a:solidFill>
                <a:effectLst/>
                <a:latin typeface="+mn-lt"/>
                <a:ea typeface="+mn-ea"/>
                <a:cs typeface="+mn-cs"/>
              </a:rPr>
              <a:t>27</a:t>
            </a: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FE20DDF-7F4A-2C40-9AF2-B17C92F02B76}" type="slidenum">
              <a:rPr lang="en-US" smtClean="0"/>
              <a:t>43</a:t>
            </a:fld>
            <a:endParaRPr lang="en-US"/>
          </a:p>
        </p:txBody>
      </p:sp>
    </p:spTree>
    <p:extLst>
      <p:ext uri="{BB962C8B-B14F-4D97-AF65-F5344CB8AC3E}">
        <p14:creationId xmlns:p14="http://schemas.microsoft.com/office/powerpoint/2010/main" val="15245641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Dwight Drexler and Edward </a:t>
            </a:r>
            <a:r>
              <a:rPr lang="en-US" sz="1200" kern="1200" dirty="0" err="1" smtClean="0">
                <a:solidFill>
                  <a:schemeClr val="tx1"/>
                </a:solidFill>
                <a:effectLst/>
                <a:latin typeface="+mn-lt"/>
                <a:ea typeface="+mn-ea"/>
                <a:cs typeface="+mn-cs"/>
              </a:rPr>
              <a:t>Preodor</a:t>
            </a:r>
            <a:r>
              <a:rPr lang="en-US" sz="1200" kern="1200" dirty="0" smtClean="0">
                <a:solidFill>
                  <a:schemeClr val="tx1"/>
                </a:solidFill>
                <a:effectLst/>
                <a:latin typeface="+mn-lt"/>
                <a:ea typeface="+mn-ea"/>
                <a:cs typeface="+mn-cs"/>
              </a:rPr>
              <a:t> returned to the campus in 1946 to resume their teaching careers.  Four years later, Drexler was appointed chair of the piano department, a position he held until his retirement in 1978. Pictured here are 1) Dwight Drexler with Voice professor Henry Charles, and 2) Drexler with violinist Mario </a:t>
            </a:r>
            <a:r>
              <a:rPr lang="en-US" sz="1200" kern="1200" dirty="0" err="1" smtClean="0">
                <a:solidFill>
                  <a:schemeClr val="tx1"/>
                </a:solidFill>
                <a:effectLst/>
                <a:latin typeface="+mn-lt"/>
                <a:ea typeface="+mn-ea"/>
                <a:cs typeface="+mn-cs"/>
              </a:rPr>
              <a:t>Mancinelli</a:t>
            </a:r>
            <a:r>
              <a:rPr lang="en-US" sz="1200" kern="1200" dirty="0" smtClean="0">
                <a:solidFill>
                  <a:schemeClr val="tx1"/>
                </a:solidFill>
                <a:effectLst/>
                <a:latin typeface="+mn-lt"/>
                <a:ea typeface="+mn-ea"/>
                <a:cs typeface="+mn-cs"/>
              </a:rPr>
              <a:t>, and cellist Ruth Krieger.</a:t>
            </a:r>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44</a:t>
            </a:fld>
            <a:endParaRPr lang="en-US"/>
          </a:p>
        </p:txBody>
      </p:sp>
    </p:spTree>
    <p:extLst>
      <p:ext uri="{BB962C8B-B14F-4D97-AF65-F5344CB8AC3E}">
        <p14:creationId xmlns:p14="http://schemas.microsoft.com/office/powerpoint/2010/main" val="10923094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Certainly one of the major campus events to take place during the decade of the 1940s was the spectacular, accidental burning of Old Main or “</a:t>
            </a:r>
            <a:r>
              <a:rPr lang="en-US" sz="1200" kern="1200" dirty="0" err="1" smtClean="0">
                <a:solidFill>
                  <a:schemeClr val="tx1"/>
                </a:solidFill>
                <a:effectLst/>
                <a:latin typeface="+mn-lt"/>
                <a:ea typeface="+mn-ea"/>
                <a:cs typeface="+mn-cs"/>
              </a:rPr>
              <a:t>Hedding</a:t>
            </a:r>
            <a:r>
              <a:rPr lang="en-US" sz="1200" kern="1200" dirty="0" smtClean="0">
                <a:solidFill>
                  <a:schemeClr val="tx1"/>
                </a:solidFill>
                <a:effectLst/>
                <a:latin typeface="+mn-lt"/>
                <a:ea typeface="+mn-ea"/>
                <a:cs typeface="+mn-cs"/>
              </a:rPr>
              <a:t> Hall” on the night of January 9, 1943, a fire caused by faulty electrical wiring. Gone were Amie Chapel (and presumably the </a:t>
            </a:r>
            <a:r>
              <a:rPr lang="en-US" sz="1200" kern="1200" dirty="0" err="1" smtClean="0">
                <a:solidFill>
                  <a:schemeClr val="tx1"/>
                </a:solidFill>
                <a:effectLst/>
                <a:latin typeface="+mn-lt"/>
                <a:ea typeface="+mn-ea"/>
                <a:cs typeface="+mn-cs"/>
              </a:rPr>
              <a:t>Hinners</a:t>
            </a:r>
            <a:r>
              <a:rPr lang="en-US" sz="1200" kern="1200" dirty="0" smtClean="0">
                <a:solidFill>
                  <a:schemeClr val="tx1"/>
                </a:solidFill>
                <a:effectLst/>
                <a:latin typeface="+mn-lt"/>
                <a:ea typeface="+mn-ea"/>
                <a:cs typeface="+mn-cs"/>
              </a:rPr>
              <a:t> organ), classrooms, offices, historic documents, as well as other archival materials and objects.  On a more positive note, the graduate program of the School of Music was included that year, in the first list of schools in the United States approved for graduate study by N.A.S.M.</a:t>
            </a:r>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45</a:t>
            </a:fld>
            <a:endParaRPr lang="en-US"/>
          </a:p>
        </p:txBody>
      </p:sp>
    </p:spTree>
    <p:extLst>
      <p:ext uri="{BB962C8B-B14F-4D97-AF65-F5344CB8AC3E}">
        <p14:creationId xmlns:p14="http://schemas.microsoft.com/office/powerpoint/2010/main" val="38389263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January 1948 Dr. Kenneth N. Cuthbert was appointed Dean of the School of Music, Professor of Music Education, Director of University Orchestras, and Chair of the Graduate Division. Under his leadership, a number of new faculty members were added to the school roster.  Two new faculty performing ensembles also made their debut during his administration: a piano/string trio named the </a:t>
            </a:r>
            <a:r>
              <a:rPr lang="en-US" sz="1200" i="1" kern="1200" dirty="0" smtClean="0">
                <a:solidFill>
                  <a:schemeClr val="tx1"/>
                </a:solidFill>
                <a:effectLst/>
                <a:latin typeface="+mn-lt"/>
                <a:ea typeface="+mn-ea"/>
                <a:cs typeface="+mn-cs"/>
              </a:rPr>
              <a:t>von </a:t>
            </a:r>
            <a:r>
              <a:rPr lang="en-US" sz="1200" i="1" kern="1200" dirty="0" err="1" smtClean="0">
                <a:solidFill>
                  <a:schemeClr val="tx1"/>
                </a:solidFill>
                <a:effectLst/>
                <a:latin typeface="+mn-lt"/>
                <a:ea typeface="+mn-ea"/>
                <a:cs typeface="+mn-cs"/>
              </a:rPr>
              <a:t>Franari</a:t>
            </a:r>
            <a:r>
              <a:rPr lang="en-US" sz="1200" i="1" kern="1200" dirty="0" smtClean="0">
                <a:solidFill>
                  <a:schemeClr val="tx1"/>
                </a:solidFill>
                <a:effectLst/>
                <a:latin typeface="+mn-lt"/>
                <a:ea typeface="+mn-ea"/>
                <a:cs typeface="+mn-cs"/>
              </a:rPr>
              <a:t> Trio</a:t>
            </a:r>
            <a:r>
              <a:rPr lang="en-US" sz="1200" kern="1200" dirty="0" smtClean="0">
                <a:solidFill>
                  <a:schemeClr val="tx1"/>
                </a:solidFill>
                <a:effectLst/>
                <a:latin typeface="+mn-lt"/>
                <a:ea typeface="+mn-ea"/>
                <a:cs typeface="+mn-cs"/>
              </a:rPr>
              <a:t>, initially consisting of professors Mario </a:t>
            </a:r>
            <a:r>
              <a:rPr lang="en-US" sz="1200" kern="1200" dirty="0" err="1" smtClean="0">
                <a:solidFill>
                  <a:schemeClr val="tx1"/>
                </a:solidFill>
                <a:effectLst/>
                <a:latin typeface="+mn-lt"/>
                <a:ea typeface="+mn-ea"/>
                <a:cs typeface="+mn-cs"/>
              </a:rPr>
              <a:t>Mancinelli</a:t>
            </a:r>
            <a:r>
              <a:rPr lang="en-US" sz="1200" kern="1200" dirty="0" smtClean="0">
                <a:solidFill>
                  <a:schemeClr val="tx1"/>
                </a:solidFill>
                <a:effectLst/>
                <a:latin typeface="+mn-lt"/>
                <a:ea typeface="+mn-ea"/>
                <a:cs typeface="+mn-cs"/>
              </a:rPr>
              <a:t> (violin), Yvonne </a:t>
            </a:r>
            <a:r>
              <a:rPr lang="en-US" sz="1200" kern="1200" dirty="0" err="1" smtClean="0">
                <a:solidFill>
                  <a:schemeClr val="tx1"/>
                </a:solidFill>
                <a:effectLst/>
                <a:latin typeface="+mn-lt"/>
                <a:ea typeface="+mn-ea"/>
                <a:cs typeface="+mn-cs"/>
              </a:rPr>
              <a:t>Tait</a:t>
            </a:r>
            <a:r>
              <a:rPr lang="en-US" sz="1200" kern="1200" dirty="0" smtClean="0">
                <a:solidFill>
                  <a:schemeClr val="tx1"/>
                </a:solidFill>
                <a:effectLst/>
                <a:latin typeface="+mn-lt"/>
                <a:ea typeface="+mn-ea"/>
                <a:cs typeface="+mn-cs"/>
              </a:rPr>
              <a:t> (violoncello), and Frank Miller (piano). It represented the School’s first ensemble, devoted to the performance of instrumental chamber music.  A second ensemble, called </a:t>
            </a:r>
            <a:r>
              <a:rPr lang="en-US" sz="1200" i="1" kern="1200" dirty="0" smtClean="0">
                <a:solidFill>
                  <a:schemeClr val="tx1"/>
                </a:solidFill>
                <a:effectLst/>
                <a:latin typeface="+mn-lt"/>
                <a:ea typeface="+mn-ea"/>
                <a:cs typeface="+mn-cs"/>
              </a:rPr>
              <a:t>The Opera Jesters</a:t>
            </a:r>
            <a:r>
              <a:rPr lang="en-US" sz="1200" kern="1200" dirty="0" smtClean="0">
                <a:solidFill>
                  <a:schemeClr val="tx1"/>
                </a:solidFill>
                <a:effectLst/>
                <a:latin typeface="+mn-lt"/>
                <a:ea typeface="+mn-ea"/>
                <a:cs typeface="+mn-cs"/>
              </a:rPr>
              <a:t>, featured soprano Gretchen Van Roy, tenor Henry Charles, and bass-baritone Francis Barnard.  They specialized in operatic scenes, performing for various audiences in the Bloomington-Normal community. In 1951 both the </a:t>
            </a:r>
            <a:r>
              <a:rPr lang="en-US" sz="1200" b="1" kern="1200" dirty="0" smtClean="0">
                <a:solidFill>
                  <a:schemeClr val="tx1"/>
                </a:solidFill>
                <a:effectLst/>
                <a:latin typeface="+mn-lt"/>
                <a:ea typeface="+mn-ea"/>
                <a:cs typeface="+mn-cs"/>
              </a:rPr>
              <a:t>Bachelor of Sacred Music, </a:t>
            </a:r>
            <a:r>
              <a:rPr lang="en-US" sz="1200" kern="1200" dirty="0" smtClean="0">
                <a:solidFill>
                  <a:schemeClr val="tx1"/>
                </a:solidFill>
                <a:effectLst/>
                <a:latin typeface="+mn-lt"/>
                <a:ea typeface="+mn-ea"/>
                <a:cs typeface="+mn-cs"/>
              </a:rPr>
              <a:t>and the </a:t>
            </a:r>
            <a:r>
              <a:rPr lang="en-US" sz="1200" b="1" kern="1200" dirty="0" smtClean="0">
                <a:solidFill>
                  <a:schemeClr val="tx1"/>
                </a:solidFill>
                <a:effectLst/>
                <a:latin typeface="+mn-lt"/>
                <a:ea typeface="+mn-ea"/>
                <a:cs typeface="+mn-cs"/>
              </a:rPr>
              <a:t>Master of Music Education </a:t>
            </a:r>
            <a:r>
              <a:rPr lang="en-US" sz="1200" kern="1200" dirty="0" smtClean="0">
                <a:solidFill>
                  <a:schemeClr val="tx1"/>
                </a:solidFill>
                <a:effectLst/>
                <a:latin typeface="+mn-lt"/>
                <a:ea typeface="+mn-ea"/>
                <a:cs typeface="+mn-cs"/>
              </a:rPr>
              <a:t>programs were introduced to the curriculum.</a:t>
            </a:r>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46</a:t>
            </a:fld>
            <a:endParaRPr lang="en-US"/>
          </a:p>
        </p:txBody>
      </p:sp>
    </p:spTree>
    <p:extLst>
      <p:ext uri="{BB962C8B-B14F-4D97-AF65-F5344CB8AC3E}">
        <p14:creationId xmlns:p14="http://schemas.microsoft.com/office/powerpoint/2010/main" val="33723787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Finally, during this period a branch music library was established on the entrance level floor of Presser Hall in the room that is now referred to as the Reception Room. It held the school’s collection of music related books and musical scores. Across the hallway, was housed a collection of music recordings, with specially built turntables, equipped with earphones for individual listening.  The library was supervised by Virginia Husted, a former cellist and teacher of music history.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Kenneth Cuthbert departed Illinois Wesleyan late in the summer of 1951 to take an administrative position at East Carolina College in Greenville, NC. Until a new dean could be found the School of Music was administered by a faculty committee consisting of Dwight Drexler, Lloyd </a:t>
            </a:r>
            <a:r>
              <a:rPr lang="en-US" sz="1200" kern="1200" dirty="0" err="1" smtClean="0">
                <a:solidFill>
                  <a:schemeClr val="tx1"/>
                </a:solidFill>
                <a:effectLst/>
                <a:latin typeface="+mn-lt"/>
                <a:ea typeface="+mn-ea"/>
                <a:cs typeface="+mn-cs"/>
              </a:rPr>
              <a:t>Pfautsch</a:t>
            </a:r>
            <a:r>
              <a:rPr lang="en-US" sz="1200" kern="1200" dirty="0" smtClean="0">
                <a:solidFill>
                  <a:schemeClr val="tx1"/>
                </a:solidFill>
                <a:effectLst/>
                <a:latin typeface="+mn-lt"/>
                <a:ea typeface="+mn-ea"/>
                <a:cs typeface="+mn-cs"/>
              </a:rPr>
              <a:t>, and Yvonne </a:t>
            </a:r>
            <a:r>
              <a:rPr lang="en-US" sz="1200" kern="1200" dirty="0" err="1" smtClean="0">
                <a:solidFill>
                  <a:schemeClr val="tx1"/>
                </a:solidFill>
                <a:effectLst/>
                <a:latin typeface="+mn-lt"/>
                <a:ea typeface="+mn-ea"/>
                <a:cs typeface="+mn-cs"/>
              </a:rPr>
              <a:t>Tait</a:t>
            </a:r>
            <a:r>
              <a:rPr lang="en-US" sz="1200" kern="1200" dirty="0" smtClean="0">
                <a:solidFill>
                  <a:schemeClr val="tx1"/>
                </a:solidFill>
                <a:effectLst/>
                <a:latin typeface="+mn-lt"/>
                <a:ea typeface="+mn-ea"/>
                <a:cs typeface="+mn-cs"/>
              </a:rPr>
              <a:t>. </a:t>
            </a:r>
          </a:p>
          <a:p>
            <a:endParaRPr lang="en-US" baseline="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47</a:t>
            </a:fld>
            <a:endParaRPr lang="en-US"/>
          </a:p>
        </p:txBody>
      </p:sp>
    </p:spTree>
    <p:extLst>
      <p:ext uri="{BB962C8B-B14F-4D97-AF65-F5344CB8AC3E}">
        <p14:creationId xmlns:p14="http://schemas.microsoft.com/office/powerpoint/2010/main" val="2903692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Spring of 1952, Professor Lloyd </a:t>
            </a:r>
            <a:r>
              <a:rPr lang="en-US" sz="1200" kern="1200" dirty="0" err="1" smtClean="0">
                <a:solidFill>
                  <a:schemeClr val="tx1"/>
                </a:solidFill>
                <a:effectLst/>
                <a:latin typeface="+mn-lt"/>
                <a:ea typeface="+mn-ea"/>
                <a:cs typeface="+mn-cs"/>
              </a:rPr>
              <a:t>Pfautsch</a:t>
            </a:r>
            <a:r>
              <a:rPr lang="en-US" sz="1200" kern="1200" dirty="0" smtClean="0">
                <a:solidFill>
                  <a:schemeClr val="tx1"/>
                </a:solidFill>
                <a:effectLst/>
                <a:latin typeface="+mn-lt"/>
                <a:ea typeface="+mn-ea"/>
                <a:cs typeface="+mn-cs"/>
              </a:rPr>
              <a:t>, Director of Choral Activities at Illinois Wesleyan initiated a choral commissioning series, inviting prominent American composers to create works for the Collegiate Choir to perform both in concert at Illinois Wesleyan, and on its annual Spring choir tour. This commission program continues to the present day and is the oldest active commission series of its kind in the United States. Among the composers represented in the series are Anthony </a:t>
            </a:r>
            <a:r>
              <a:rPr lang="en-US" sz="1200" kern="1200" dirty="0" err="1" smtClean="0">
                <a:solidFill>
                  <a:schemeClr val="tx1"/>
                </a:solidFill>
                <a:effectLst/>
                <a:latin typeface="+mn-lt"/>
                <a:ea typeface="+mn-ea"/>
                <a:cs typeface="+mn-cs"/>
              </a:rPr>
              <a:t>Donato</a:t>
            </a:r>
            <a:r>
              <a:rPr lang="en-US" sz="1200" kern="1200" dirty="0" smtClean="0">
                <a:solidFill>
                  <a:schemeClr val="tx1"/>
                </a:solidFill>
                <a:effectLst/>
                <a:latin typeface="+mn-lt"/>
                <a:ea typeface="+mn-ea"/>
                <a:cs typeface="+mn-cs"/>
              </a:rPr>
              <a:t>, Louise </a:t>
            </a:r>
            <a:r>
              <a:rPr lang="en-US" sz="1200" kern="1200" dirty="0" err="1" smtClean="0">
                <a:solidFill>
                  <a:schemeClr val="tx1"/>
                </a:solidFill>
                <a:effectLst/>
                <a:latin typeface="+mn-lt"/>
                <a:ea typeface="+mn-ea"/>
                <a:cs typeface="+mn-cs"/>
              </a:rPr>
              <a:t>Talma</a:t>
            </a:r>
            <a:r>
              <a:rPr lang="en-US" sz="1200" kern="1200" dirty="0" smtClean="0">
                <a:solidFill>
                  <a:schemeClr val="tx1"/>
                </a:solidFill>
                <a:effectLst/>
                <a:latin typeface="+mn-lt"/>
                <a:ea typeface="+mn-ea"/>
                <a:cs typeface="+mn-cs"/>
              </a:rPr>
              <a:t>, Ulysses Kay, Leo </a:t>
            </a:r>
            <a:r>
              <a:rPr lang="en-US" sz="1200" kern="1200" dirty="0" err="1" smtClean="0">
                <a:solidFill>
                  <a:schemeClr val="tx1"/>
                </a:solidFill>
                <a:effectLst/>
                <a:latin typeface="+mn-lt"/>
                <a:ea typeface="+mn-ea"/>
                <a:cs typeface="+mn-cs"/>
              </a:rPr>
              <a:t>Sowerby</a:t>
            </a:r>
            <a:r>
              <a:rPr lang="en-US" sz="1200" kern="1200" dirty="0" smtClean="0">
                <a:solidFill>
                  <a:schemeClr val="tx1"/>
                </a:solidFill>
                <a:effectLst/>
                <a:latin typeface="+mn-lt"/>
                <a:ea typeface="+mn-ea"/>
                <a:cs typeface="+mn-cs"/>
              </a:rPr>
              <a:t>, Jean Berger, Kenneth </a:t>
            </a:r>
            <a:r>
              <a:rPr lang="en-US" sz="1200" kern="1200" dirty="0" err="1" smtClean="0">
                <a:solidFill>
                  <a:schemeClr val="tx1"/>
                </a:solidFill>
                <a:effectLst/>
                <a:latin typeface="+mn-lt"/>
                <a:ea typeface="+mn-ea"/>
                <a:cs typeface="+mn-cs"/>
              </a:rPr>
              <a:t>Gaburo</a:t>
            </a:r>
            <a:r>
              <a:rPr lang="en-US" sz="1200" kern="1200" dirty="0" smtClean="0">
                <a:solidFill>
                  <a:schemeClr val="tx1"/>
                </a:solidFill>
                <a:effectLst/>
                <a:latin typeface="+mn-lt"/>
                <a:ea typeface="+mn-ea"/>
                <a:cs typeface="+mn-cs"/>
              </a:rPr>
              <a:t>, John </a:t>
            </a:r>
            <a:r>
              <a:rPr lang="en-US" sz="1200" kern="1200" dirty="0" err="1" smtClean="0">
                <a:solidFill>
                  <a:schemeClr val="tx1"/>
                </a:solidFill>
                <a:effectLst/>
                <a:latin typeface="+mn-lt"/>
                <a:ea typeface="+mn-ea"/>
                <a:cs typeface="+mn-cs"/>
              </a:rPr>
              <a:t>Joubert</a:t>
            </a:r>
            <a:r>
              <a:rPr lang="en-US" sz="1200" kern="1200" dirty="0" smtClean="0">
                <a:solidFill>
                  <a:schemeClr val="tx1"/>
                </a:solidFill>
                <a:effectLst/>
                <a:latin typeface="+mn-lt"/>
                <a:ea typeface="+mn-ea"/>
                <a:cs typeface="+mn-cs"/>
              </a:rPr>
              <a:t>, Pauline </a:t>
            </a:r>
            <a:r>
              <a:rPr lang="en-US" sz="1200" kern="1200" dirty="0" err="1" smtClean="0">
                <a:solidFill>
                  <a:schemeClr val="tx1"/>
                </a:solidFill>
                <a:effectLst/>
                <a:latin typeface="+mn-lt"/>
                <a:ea typeface="+mn-ea"/>
                <a:cs typeface="+mn-cs"/>
              </a:rPr>
              <a:t>Oliveros</a:t>
            </a:r>
            <a:r>
              <a:rPr lang="en-US" sz="1200" kern="1200" dirty="0" smtClean="0">
                <a:solidFill>
                  <a:schemeClr val="tx1"/>
                </a:solidFill>
                <a:effectLst/>
                <a:latin typeface="+mn-lt"/>
                <a:ea typeface="+mn-ea"/>
                <a:cs typeface="+mn-cs"/>
              </a:rPr>
              <a:t>, and Jean </a:t>
            </a:r>
            <a:r>
              <a:rPr lang="en-US" sz="1200" kern="1200" dirty="0" err="1" smtClean="0">
                <a:solidFill>
                  <a:schemeClr val="tx1"/>
                </a:solidFill>
                <a:effectLst/>
                <a:latin typeface="+mn-lt"/>
                <a:ea typeface="+mn-ea"/>
                <a:cs typeface="+mn-cs"/>
              </a:rPr>
              <a:t>Eichelberger</a:t>
            </a:r>
            <a:r>
              <a:rPr lang="en-US" sz="1200" kern="1200" dirty="0" smtClean="0">
                <a:solidFill>
                  <a:schemeClr val="tx1"/>
                </a:solidFill>
                <a:effectLst/>
                <a:latin typeface="+mn-lt"/>
                <a:ea typeface="+mn-ea"/>
                <a:cs typeface="+mn-cs"/>
              </a:rPr>
              <a:t> Ivey.  The commissions have historically been paid for through donations from Collegiate Choir alumni.  Lloyd </a:t>
            </a:r>
            <a:r>
              <a:rPr lang="en-US" sz="1200" kern="1200" dirty="0" err="1" smtClean="0">
                <a:solidFill>
                  <a:schemeClr val="tx1"/>
                </a:solidFill>
                <a:effectLst/>
                <a:latin typeface="+mn-lt"/>
                <a:ea typeface="+mn-ea"/>
                <a:cs typeface="+mn-cs"/>
              </a:rPr>
              <a:t>Pfautsch</a:t>
            </a:r>
            <a:r>
              <a:rPr lang="en-US" sz="1200" kern="1200" dirty="0" smtClean="0">
                <a:solidFill>
                  <a:schemeClr val="tx1"/>
                </a:solidFill>
                <a:effectLst/>
                <a:latin typeface="+mn-lt"/>
                <a:ea typeface="+mn-ea"/>
                <a:cs typeface="+mn-cs"/>
              </a:rPr>
              <a:t> left Illinois Wesleyan in 1958 to take up a similar position at Southern Methodist University in Dallas, TX.  His successors at Illinois Wesleyan, Lewis </a:t>
            </a:r>
            <a:r>
              <a:rPr lang="en-US" sz="1200" kern="1200" dirty="0" err="1" smtClean="0">
                <a:solidFill>
                  <a:schemeClr val="tx1"/>
                </a:solidFill>
                <a:effectLst/>
                <a:latin typeface="+mn-lt"/>
                <a:ea typeface="+mn-ea"/>
                <a:cs typeface="+mn-cs"/>
              </a:rPr>
              <a:t>Whikehart</a:t>
            </a:r>
            <a:r>
              <a:rPr lang="en-US" sz="1200" kern="1200" dirty="0" smtClean="0">
                <a:solidFill>
                  <a:schemeClr val="tx1"/>
                </a:solidFill>
                <a:effectLst/>
                <a:latin typeface="+mn-lt"/>
                <a:ea typeface="+mn-ea"/>
                <a:cs typeface="+mn-cs"/>
              </a:rPr>
              <a:t> (1958-64), David Nott (1964-95) and Scott Ferguson (1995 -) have carried on the tradition.</a:t>
            </a:r>
            <a:r>
              <a:rPr lang="en-US" sz="1200" kern="1200" baseline="30000" dirty="0" smtClean="0">
                <a:solidFill>
                  <a:schemeClr val="tx1"/>
                </a:solidFill>
                <a:effectLst/>
                <a:latin typeface="+mn-lt"/>
                <a:ea typeface="+mn-ea"/>
                <a:cs typeface="+mn-cs"/>
              </a:rPr>
              <a:t>28</a:t>
            </a:r>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48</a:t>
            </a:fld>
            <a:endParaRPr lang="en-US"/>
          </a:p>
        </p:txBody>
      </p:sp>
    </p:spTree>
    <p:extLst>
      <p:ext uri="{BB962C8B-B14F-4D97-AF65-F5344CB8AC3E}">
        <p14:creationId xmlns:p14="http://schemas.microsoft.com/office/powerpoint/2010/main" val="21714287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slide shows the spring 1952 Collegiate Choir Tour program featuring the newly commissioned </a:t>
            </a:r>
            <a:r>
              <a:rPr lang="en-US" sz="1200" i="1" kern="1200" dirty="0" smtClean="0">
                <a:solidFill>
                  <a:schemeClr val="tx1"/>
                </a:solidFill>
                <a:effectLst/>
                <a:latin typeface="+mn-lt"/>
                <a:ea typeface="+mn-ea"/>
                <a:cs typeface="+mn-cs"/>
              </a:rPr>
              <a:t>Songs of Innocence </a:t>
            </a:r>
            <a:r>
              <a:rPr lang="en-US" sz="1200" kern="1200" dirty="0" smtClean="0">
                <a:solidFill>
                  <a:schemeClr val="tx1"/>
                </a:solidFill>
                <a:effectLst/>
                <a:latin typeface="+mn-lt"/>
                <a:ea typeface="+mn-ea"/>
                <a:cs typeface="+mn-cs"/>
              </a:rPr>
              <a:t>by Earl George.</a:t>
            </a:r>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49</a:t>
            </a:fld>
            <a:endParaRPr lang="en-US"/>
          </a:p>
        </p:txBody>
      </p:sp>
    </p:spTree>
    <p:extLst>
      <p:ext uri="{BB962C8B-B14F-4D97-AF65-F5344CB8AC3E}">
        <p14:creationId xmlns:p14="http://schemas.microsoft.com/office/powerpoint/2010/main" val="9218229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Another milestone from the spring of 1952 was the creation of a two-day symposium dedicated to the performance and study of contemporary American music. For this event, prominent American composers were invited to the campus for student performances of their works, lectures and master classes.  The driving force behind the symposium was a young composer in residence, by the name of Frank </a:t>
            </a:r>
            <a:r>
              <a:rPr lang="en-US" sz="1200" kern="1200" dirty="0" err="1" smtClean="0">
                <a:solidFill>
                  <a:schemeClr val="tx1"/>
                </a:solidFill>
                <a:effectLst/>
                <a:latin typeface="+mn-lt"/>
                <a:ea typeface="+mn-ea"/>
                <a:cs typeface="+mn-cs"/>
              </a:rPr>
              <a:t>Bohnhorst</a:t>
            </a:r>
            <a:r>
              <a:rPr lang="en-US" sz="1200" kern="1200" dirty="0" smtClean="0">
                <a:solidFill>
                  <a:schemeClr val="tx1"/>
                </a:solidFill>
                <a:effectLst/>
                <a:latin typeface="+mn-lt"/>
                <a:ea typeface="+mn-ea"/>
                <a:cs typeface="+mn-cs"/>
              </a:rPr>
              <a:t>, a 1944 graduate of Illinois Wesleyan.  Featured in the first </a:t>
            </a:r>
            <a:r>
              <a:rPr lang="en-US" sz="1200" kern="1200" dirty="0" err="1" smtClean="0">
                <a:solidFill>
                  <a:schemeClr val="tx1"/>
                </a:solidFill>
                <a:effectLst/>
                <a:latin typeface="+mn-lt"/>
                <a:ea typeface="+mn-ea"/>
                <a:cs typeface="+mn-cs"/>
              </a:rPr>
              <a:t>symposiim</a:t>
            </a:r>
            <a:r>
              <a:rPr lang="en-US" sz="1200" kern="1200" dirty="0" smtClean="0">
                <a:solidFill>
                  <a:schemeClr val="tx1"/>
                </a:solidFill>
                <a:effectLst/>
                <a:latin typeface="+mn-lt"/>
                <a:ea typeface="+mn-ea"/>
                <a:cs typeface="+mn-cs"/>
              </a:rPr>
              <a:t>, was the music of composers Earl George, Grant Fletcher and </a:t>
            </a:r>
            <a:r>
              <a:rPr lang="en-US" sz="1200" kern="1200" dirty="0" err="1" smtClean="0">
                <a:solidFill>
                  <a:schemeClr val="tx1"/>
                </a:solidFill>
                <a:effectLst/>
                <a:latin typeface="+mn-lt"/>
                <a:ea typeface="+mn-ea"/>
                <a:cs typeface="+mn-cs"/>
              </a:rPr>
              <a:t>Burrill</a:t>
            </a:r>
            <a:r>
              <a:rPr lang="en-US" sz="1200" kern="1200" dirty="0" smtClean="0">
                <a:solidFill>
                  <a:schemeClr val="tx1"/>
                </a:solidFill>
                <a:effectLst/>
                <a:latin typeface="+mn-lt"/>
                <a:ea typeface="+mn-ea"/>
                <a:cs typeface="+mn-cs"/>
              </a:rPr>
              <a:t> Phillips. It included the premier performance of Earl George’s </a:t>
            </a:r>
            <a:r>
              <a:rPr lang="en-US" sz="1200" i="1" kern="1200" dirty="0" smtClean="0">
                <a:solidFill>
                  <a:schemeClr val="tx1"/>
                </a:solidFill>
                <a:effectLst/>
                <a:latin typeface="+mn-lt"/>
                <a:ea typeface="+mn-ea"/>
                <a:cs typeface="+mn-cs"/>
              </a:rPr>
              <a:t>Songs of Innocence, </a:t>
            </a:r>
            <a:r>
              <a:rPr lang="en-US" sz="1200" kern="1200" dirty="0" smtClean="0">
                <a:solidFill>
                  <a:schemeClr val="tx1"/>
                </a:solidFill>
                <a:effectLst/>
                <a:latin typeface="+mn-lt"/>
                <a:ea typeface="+mn-ea"/>
                <a:cs typeface="+mn-cs"/>
              </a:rPr>
              <a:t>sung by the Collegiate Choir under the direction of Lloyd </a:t>
            </a:r>
            <a:r>
              <a:rPr lang="en-US" sz="1200" kern="1200" dirty="0" err="1" smtClean="0">
                <a:solidFill>
                  <a:schemeClr val="tx1"/>
                </a:solidFill>
                <a:effectLst/>
                <a:latin typeface="+mn-lt"/>
                <a:ea typeface="+mn-ea"/>
                <a:cs typeface="+mn-cs"/>
              </a:rPr>
              <a:t>Pfautsch</a:t>
            </a:r>
            <a:r>
              <a:rPr lang="en-US" sz="1200" kern="1200" dirty="0" smtClean="0">
                <a:solidFill>
                  <a:schemeClr val="tx1"/>
                </a:solidFill>
                <a:effectLst/>
                <a:latin typeface="+mn-lt"/>
                <a:ea typeface="+mn-ea"/>
                <a:cs typeface="+mn-cs"/>
              </a:rPr>
              <a:t>, (the first of the Collegiate Choirs’ commission series). Also featured was a performance of </a:t>
            </a:r>
            <a:r>
              <a:rPr lang="en-US" sz="1200" kern="1200" dirty="0" err="1" smtClean="0">
                <a:solidFill>
                  <a:schemeClr val="tx1"/>
                </a:solidFill>
                <a:effectLst/>
                <a:latin typeface="+mn-lt"/>
                <a:ea typeface="+mn-ea"/>
                <a:cs typeface="+mn-cs"/>
              </a:rPr>
              <a:t>Bohnhorst’s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John Brown’s Prayer </a:t>
            </a:r>
            <a:r>
              <a:rPr lang="en-US" sz="1200" kern="1200" dirty="0" smtClean="0">
                <a:solidFill>
                  <a:schemeClr val="tx1"/>
                </a:solidFill>
                <a:effectLst/>
                <a:latin typeface="+mn-lt"/>
                <a:ea typeface="+mn-ea"/>
                <a:cs typeface="+mn-cs"/>
              </a:rPr>
              <a:t>set to texts by Stephen Vincent Benet, and performed baritone Lloyd </a:t>
            </a:r>
            <a:r>
              <a:rPr lang="en-US" sz="1200" kern="1200" dirty="0" err="1" smtClean="0">
                <a:solidFill>
                  <a:schemeClr val="tx1"/>
                </a:solidFill>
                <a:effectLst/>
                <a:latin typeface="+mn-lt"/>
                <a:ea typeface="+mn-ea"/>
                <a:cs typeface="+mn-cs"/>
              </a:rPr>
              <a:t>Pfautsch</a:t>
            </a:r>
            <a:r>
              <a:rPr lang="en-US" sz="1200" kern="1200" dirty="0" smtClean="0">
                <a:solidFill>
                  <a:schemeClr val="tx1"/>
                </a:solidFill>
                <a:effectLst/>
                <a:latin typeface="+mn-lt"/>
                <a:ea typeface="+mn-ea"/>
                <a:cs typeface="+mn-cs"/>
              </a:rPr>
              <a:t>, violinist Mario </a:t>
            </a:r>
            <a:r>
              <a:rPr lang="en-US" sz="1200" kern="1200" dirty="0" err="1" smtClean="0">
                <a:solidFill>
                  <a:schemeClr val="tx1"/>
                </a:solidFill>
                <a:effectLst/>
                <a:latin typeface="+mn-lt"/>
                <a:ea typeface="+mn-ea"/>
                <a:cs typeface="+mn-cs"/>
              </a:rPr>
              <a:t>Mancinelli</a:t>
            </a:r>
            <a:r>
              <a:rPr lang="en-US" sz="1200" kern="1200" dirty="0" smtClean="0">
                <a:solidFill>
                  <a:schemeClr val="tx1"/>
                </a:solidFill>
                <a:effectLst/>
                <a:latin typeface="+mn-lt"/>
                <a:ea typeface="+mn-ea"/>
                <a:cs typeface="+mn-cs"/>
              </a:rPr>
              <a:t>, cellist Yvonne </a:t>
            </a:r>
            <a:r>
              <a:rPr lang="en-US" sz="1200" kern="1200" dirty="0" err="1" smtClean="0">
                <a:solidFill>
                  <a:schemeClr val="tx1"/>
                </a:solidFill>
                <a:effectLst/>
                <a:latin typeface="+mn-lt"/>
                <a:ea typeface="+mn-ea"/>
                <a:cs typeface="+mn-cs"/>
              </a:rPr>
              <a:t>Tait</a:t>
            </a:r>
            <a:r>
              <a:rPr lang="en-US" sz="1200" kern="1200" dirty="0" smtClean="0">
                <a:solidFill>
                  <a:schemeClr val="tx1"/>
                </a:solidFill>
                <a:effectLst/>
                <a:latin typeface="+mn-lt"/>
                <a:ea typeface="+mn-ea"/>
                <a:cs typeface="+mn-cs"/>
              </a:rPr>
              <a:t>, with the composer playing piano.</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symposium brochure stated that, “for a culture to be creative musically, there must be a close relationship between composer, performer, and listener. This symposium is organized as a means of bridging the gap between today’s composers and their audience. The [performance] and hearing of representative contemporary works and the interchange of ideas are directed to the purpose of encouraging active participation in the creative currents of our 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Over the ensuing decades, the roster of Symposium guests have included many of the foremost American composers of the latter half of the 20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century, including Peter </a:t>
            </a:r>
            <a:r>
              <a:rPr lang="en-US" sz="1200" kern="1200" dirty="0" err="1" smtClean="0">
                <a:solidFill>
                  <a:schemeClr val="tx1"/>
                </a:solidFill>
                <a:effectLst/>
                <a:latin typeface="+mn-lt"/>
                <a:ea typeface="+mn-ea"/>
                <a:cs typeface="+mn-cs"/>
              </a:rPr>
              <a:t>Menin</a:t>
            </a:r>
            <a:r>
              <a:rPr lang="en-US" sz="1200" kern="1200" dirty="0" smtClean="0">
                <a:solidFill>
                  <a:schemeClr val="tx1"/>
                </a:solidFill>
                <a:effectLst/>
                <a:latin typeface="+mn-lt"/>
                <a:ea typeface="+mn-ea"/>
                <a:cs typeface="+mn-cs"/>
              </a:rPr>
              <a:t>, Ulysses Kay, Ernst </a:t>
            </a:r>
            <a:r>
              <a:rPr lang="en-US" sz="1200" kern="1200" dirty="0" err="1" smtClean="0">
                <a:solidFill>
                  <a:schemeClr val="tx1"/>
                </a:solidFill>
                <a:effectLst/>
                <a:latin typeface="+mn-lt"/>
                <a:ea typeface="+mn-ea"/>
                <a:cs typeface="+mn-cs"/>
              </a:rPr>
              <a:t>Krenek</a:t>
            </a:r>
            <a:r>
              <a:rPr lang="en-US" sz="1200" kern="1200" dirty="0" smtClean="0">
                <a:solidFill>
                  <a:schemeClr val="tx1"/>
                </a:solidFill>
                <a:effectLst/>
                <a:latin typeface="+mn-lt"/>
                <a:ea typeface="+mn-ea"/>
                <a:cs typeface="+mn-cs"/>
              </a:rPr>
              <a:t>, Aaron Copland, Roy Harris, Ezra Simms, Kenneth </a:t>
            </a:r>
            <a:r>
              <a:rPr lang="en-US" sz="1200" kern="1200" dirty="0" err="1" smtClean="0">
                <a:solidFill>
                  <a:schemeClr val="tx1"/>
                </a:solidFill>
                <a:effectLst/>
                <a:latin typeface="+mn-lt"/>
                <a:ea typeface="+mn-ea"/>
                <a:cs typeface="+mn-cs"/>
              </a:rPr>
              <a:t>Gaburo</a:t>
            </a:r>
            <a:r>
              <a:rPr lang="en-US" sz="1200" kern="1200" dirty="0" smtClean="0">
                <a:solidFill>
                  <a:schemeClr val="tx1"/>
                </a:solidFill>
                <a:effectLst/>
                <a:latin typeface="+mn-lt"/>
                <a:ea typeface="+mn-ea"/>
                <a:cs typeface="+mn-cs"/>
              </a:rPr>
              <a:t>, George </a:t>
            </a:r>
            <a:r>
              <a:rPr lang="en-US" sz="1200" kern="1200" dirty="0" err="1" smtClean="0">
                <a:solidFill>
                  <a:schemeClr val="tx1"/>
                </a:solidFill>
                <a:effectLst/>
                <a:latin typeface="+mn-lt"/>
                <a:ea typeface="+mn-ea"/>
                <a:cs typeface="+mn-cs"/>
              </a:rPr>
              <a:t>Rochberg</a:t>
            </a:r>
            <a:r>
              <a:rPr lang="en-US" sz="1200" kern="1200" dirty="0" smtClean="0">
                <a:solidFill>
                  <a:schemeClr val="tx1"/>
                </a:solidFill>
                <a:effectLst/>
                <a:latin typeface="+mn-lt"/>
                <a:ea typeface="+mn-ea"/>
                <a:cs typeface="+mn-cs"/>
              </a:rPr>
              <a:t>, George Crumb, Lou Harrison, David Diamond, John </a:t>
            </a:r>
            <a:r>
              <a:rPr lang="en-US" sz="1200" kern="1200" dirty="0" err="1" smtClean="0">
                <a:solidFill>
                  <a:schemeClr val="tx1"/>
                </a:solidFill>
                <a:effectLst/>
                <a:latin typeface="+mn-lt"/>
                <a:ea typeface="+mn-ea"/>
                <a:cs typeface="+mn-cs"/>
              </a:rPr>
              <a:t>Corigliano</a:t>
            </a:r>
            <a:r>
              <a:rPr lang="en-US" sz="1200" kern="1200" dirty="0" smtClean="0">
                <a:solidFill>
                  <a:schemeClr val="tx1"/>
                </a:solidFill>
                <a:effectLst/>
                <a:latin typeface="+mn-lt"/>
                <a:ea typeface="+mn-ea"/>
                <a:cs typeface="+mn-cs"/>
              </a:rPr>
              <a:t>, and William </a:t>
            </a:r>
            <a:r>
              <a:rPr lang="en-US" sz="1200" kern="1200" dirty="0" err="1" smtClean="0">
                <a:solidFill>
                  <a:schemeClr val="tx1"/>
                </a:solidFill>
                <a:effectLst/>
                <a:latin typeface="+mn-lt"/>
                <a:ea typeface="+mn-ea"/>
                <a:cs typeface="+mn-cs"/>
              </a:rPr>
              <a:t>Bolcom</a:t>
            </a:r>
            <a:r>
              <a:rPr lang="en-US" sz="1200" kern="1200" dirty="0" smtClean="0">
                <a:solidFill>
                  <a:schemeClr val="tx1"/>
                </a:solidFill>
                <a:effectLst/>
                <a:latin typeface="+mn-lt"/>
                <a:ea typeface="+mn-ea"/>
                <a:cs typeface="+mn-cs"/>
              </a:rPr>
              <a:t>, to mention only a few.</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Sadly, Frank </a:t>
            </a:r>
            <a:r>
              <a:rPr lang="en-US" sz="1200" kern="1200" dirty="0" err="1" smtClean="0">
                <a:solidFill>
                  <a:schemeClr val="tx1"/>
                </a:solidFill>
                <a:effectLst/>
                <a:latin typeface="+mn-lt"/>
                <a:ea typeface="+mn-ea"/>
                <a:cs typeface="+mn-cs"/>
              </a:rPr>
              <a:t>Bohnhorst</a:t>
            </a:r>
            <a:r>
              <a:rPr lang="en-US" sz="1200" kern="1200" dirty="0" smtClean="0">
                <a:solidFill>
                  <a:schemeClr val="tx1"/>
                </a:solidFill>
                <a:effectLst/>
                <a:latin typeface="+mn-lt"/>
                <a:ea typeface="+mn-ea"/>
                <a:cs typeface="+mn-cs"/>
              </a:rPr>
              <a:t> died pre-maturely at age 32, after having served only three years on the faculty of the School of Music. He left behind, a widow, Janet Whitely-</a:t>
            </a:r>
            <a:r>
              <a:rPr lang="en-US" sz="1200" kern="1200" dirty="0" err="1" smtClean="0">
                <a:solidFill>
                  <a:schemeClr val="tx1"/>
                </a:solidFill>
                <a:effectLst/>
                <a:latin typeface="+mn-lt"/>
                <a:ea typeface="+mn-ea"/>
                <a:cs typeface="+mn-cs"/>
              </a:rPr>
              <a:t>Bohnhorst</a:t>
            </a:r>
            <a:r>
              <a:rPr lang="en-US" sz="1200" kern="1200" dirty="0" smtClean="0">
                <a:solidFill>
                  <a:schemeClr val="tx1"/>
                </a:solidFill>
                <a:effectLst/>
                <a:latin typeface="+mn-lt"/>
                <a:ea typeface="+mn-ea"/>
                <a:cs typeface="+mn-cs"/>
              </a:rPr>
              <a:t> (‘46) and two young daughters.  It is a testimony to Frank </a:t>
            </a:r>
            <a:r>
              <a:rPr lang="en-US" sz="1200" kern="1200" dirty="0" err="1" smtClean="0">
                <a:solidFill>
                  <a:schemeClr val="tx1"/>
                </a:solidFill>
                <a:effectLst/>
                <a:latin typeface="+mn-lt"/>
                <a:ea typeface="+mn-ea"/>
                <a:cs typeface="+mn-cs"/>
              </a:rPr>
              <a:t>Bohnhorst</a:t>
            </a:r>
            <a:r>
              <a:rPr lang="en-US" sz="1200" kern="1200" dirty="0" smtClean="0">
                <a:solidFill>
                  <a:schemeClr val="tx1"/>
                </a:solidFill>
                <a:effectLst/>
                <a:latin typeface="+mn-lt"/>
                <a:ea typeface="+mn-ea"/>
                <a:cs typeface="+mn-cs"/>
              </a:rPr>
              <a:t> that the </a:t>
            </a:r>
            <a:r>
              <a:rPr lang="en-US" sz="1200" i="1" kern="1200" dirty="0" smtClean="0">
                <a:solidFill>
                  <a:schemeClr val="tx1"/>
                </a:solidFill>
                <a:effectLst/>
                <a:latin typeface="+mn-lt"/>
                <a:ea typeface="+mn-ea"/>
                <a:cs typeface="+mn-cs"/>
              </a:rPr>
              <a:t>Symposium of Contemporary American Music </a:t>
            </a:r>
            <a:r>
              <a:rPr lang="en-US" sz="1200" kern="1200" dirty="0" smtClean="0">
                <a:solidFill>
                  <a:schemeClr val="tx1"/>
                </a:solidFill>
                <a:effectLst/>
                <a:latin typeface="+mn-lt"/>
                <a:ea typeface="+mn-ea"/>
                <a:cs typeface="+mn-cs"/>
              </a:rPr>
              <a:t>has continued annually since 1952, bringing well in excess of 100 composers and performing artists of national and international reputation to our campus. (As a post-script, during the past summer, The Ames Library acquired the musical manuscripts of Frank </a:t>
            </a:r>
            <a:r>
              <a:rPr lang="en-US" sz="1200" kern="1200" dirty="0" err="1" smtClean="0">
                <a:solidFill>
                  <a:schemeClr val="tx1"/>
                </a:solidFill>
                <a:effectLst/>
                <a:latin typeface="+mn-lt"/>
                <a:ea typeface="+mn-ea"/>
                <a:cs typeface="+mn-cs"/>
              </a:rPr>
              <a:t>Bohnhorst</a:t>
            </a:r>
            <a:r>
              <a:rPr lang="en-US" sz="1200" kern="1200" dirty="0" smtClean="0">
                <a:solidFill>
                  <a:schemeClr val="tx1"/>
                </a:solidFill>
                <a:effectLst/>
                <a:latin typeface="+mn-lt"/>
                <a:ea typeface="+mn-ea"/>
                <a:cs typeface="+mn-cs"/>
              </a:rPr>
              <a:t> from his heirs. These are currently being processed for inclusion in the university archives, with the hope that some of these compositions will receive performances during this sesquicentennial year.)</a:t>
            </a:r>
          </a:p>
          <a:p>
            <a:r>
              <a:rPr lang="en-US" sz="1200" kern="1200" dirty="0" smtClean="0">
                <a:solidFill>
                  <a:schemeClr val="tx1"/>
                </a:solidFill>
                <a:effectLst/>
                <a:latin typeface="+mn-lt"/>
                <a:ea typeface="+mn-ea"/>
                <a:cs typeface="+mn-cs"/>
              </a:rPr>
              <a:t> </a:t>
            </a:r>
          </a:p>
          <a:p>
            <a:endParaRPr lang="en-US" b="1" i="1" dirty="0"/>
          </a:p>
        </p:txBody>
      </p:sp>
      <p:sp>
        <p:nvSpPr>
          <p:cNvPr id="4" name="Slide Number Placeholder 3"/>
          <p:cNvSpPr>
            <a:spLocks noGrp="1"/>
          </p:cNvSpPr>
          <p:nvPr>
            <p:ph type="sldNum" sz="quarter" idx="10"/>
          </p:nvPr>
        </p:nvSpPr>
        <p:spPr/>
        <p:txBody>
          <a:bodyPr/>
          <a:lstStyle/>
          <a:p>
            <a:fld id="{5FE20DDF-7F4A-2C40-9AF2-B17C92F02B76}" type="slidenum">
              <a:rPr lang="en-US" smtClean="0"/>
              <a:t>50</a:t>
            </a:fld>
            <a:endParaRPr lang="en-US"/>
          </a:p>
        </p:txBody>
      </p:sp>
    </p:spTree>
    <p:extLst>
      <p:ext uri="{BB962C8B-B14F-4D97-AF65-F5344CB8AC3E}">
        <p14:creationId xmlns:p14="http://schemas.microsoft.com/office/powerpoint/2010/main" val="35010123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post-WW2 era at Illinois Wesleyan has been characterized as one of “stability and quality, where the School of Music in particular, was less affected by enrollment fluctuations than other segments of the campus.” This was the more remarkable for the increased competition that the School of Music was beginning to face from other regional colleges and universities, in attracting high quality students.  Part of its success, was the reputation of the faculty, who had become increasingly active in professional   organizations such as N.A.S.M. One such educator was Dr. Carl </a:t>
            </a:r>
            <a:r>
              <a:rPr lang="en-US" sz="1200" kern="1200" dirty="0" err="1" smtClean="0">
                <a:solidFill>
                  <a:schemeClr val="tx1"/>
                </a:solidFill>
                <a:effectLst/>
                <a:latin typeface="+mn-lt"/>
                <a:ea typeface="+mn-ea"/>
                <a:cs typeface="+mn-cs"/>
              </a:rPr>
              <a:t>Neumeyer</a:t>
            </a:r>
            <a:r>
              <a:rPr lang="en-US" sz="1200" kern="1200" dirty="0" smtClean="0">
                <a:solidFill>
                  <a:schemeClr val="tx1"/>
                </a:solidFill>
                <a:effectLst/>
                <a:latin typeface="+mn-lt"/>
                <a:ea typeface="+mn-ea"/>
                <a:cs typeface="+mn-cs"/>
              </a:rPr>
              <a:t>, appointed Dean of the School of Music in 1952, after having served for ten years as Assistant Dean to the School of Music at Southern Methodist University. Dr. </a:t>
            </a:r>
            <a:r>
              <a:rPr lang="en-US" sz="1200" kern="1200" dirty="0" err="1" smtClean="0">
                <a:solidFill>
                  <a:schemeClr val="tx1"/>
                </a:solidFill>
                <a:effectLst/>
                <a:latin typeface="+mn-lt"/>
                <a:ea typeface="+mn-ea"/>
                <a:cs typeface="+mn-cs"/>
              </a:rPr>
              <a:t>Neumeyer</a:t>
            </a:r>
            <a:r>
              <a:rPr lang="en-US" sz="1200" kern="1200" dirty="0" smtClean="0">
                <a:solidFill>
                  <a:schemeClr val="tx1"/>
                </a:solidFill>
                <a:effectLst/>
                <a:latin typeface="+mn-lt"/>
                <a:ea typeface="+mn-ea"/>
                <a:cs typeface="+mn-cs"/>
              </a:rPr>
              <a:t> remained at the helm of Wesleyan’s School of Music for two decades. His tenure spanned three university presidencies, and he remained in office until his death in 1972.  It</a:t>
            </a:r>
            <a:r>
              <a:rPr lang="en-US" sz="1200" kern="1200" baseline="0" dirty="0" smtClean="0">
                <a:solidFill>
                  <a:schemeClr val="tx1"/>
                </a:solidFill>
                <a:effectLst/>
                <a:latin typeface="+mn-lt"/>
                <a:ea typeface="+mn-ea"/>
                <a:cs typeface="+mn-cs"/>
              </a:rPr>
              <a:t> has been</a:t>
            </a:r>
            <a:r>
              <a:rPr lang="en-US" sz="1200" kern="1200" dirty="0" smtClean="0">
                <a:solidFill>
                  <a:schemeClr val="tx1"/>
                </a:solidFill>
                <a:effectLst/>
                <a:latin typeface="+mn-lt"/>
                <a:ea typeface="+mn-ea"/>
                <a:cs typeface="+mn-cs"/>
              </a:rPr>
              <a:t> said more than once by former faculty members and alumni that, the </a:t>
            </a:r>
            <a:r>
              <a:rPr lang="en-US" sz="1200" kern="1200" dirty="0" err="1" smtClean="0">
                <a:solidFill>
                  <a:schemeClr val="tx1"/>
                </a:solidFill>
                <a:effectLst/>
                <a:latin typeface="+mn-lt"/>
                <a:ea typeface="+mn-ea"/>
                <a:cs typeface="+mn-cs"/>
              </a:rPr>
              <a:t>Neumeyer</a:t>
            </a:r>
            <a:r>
              <a:rPr lang="en-US" sz="1200" kern="1200" dirty="0" smtClean="0">
                <a:solidFill>
                  <a:schemeClr val="tx1"/>
                </a:solidFill>
                <a:effectLst/>
                <a:latin typeface="+mn-lt"/>
                <a:ea typeface="+mn-ea"/>
                <a:cs typeface="+mn-cs"/>
              </a:rPr>
              <a:t> years represented a “golden age” for the School of Music.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Beside the stability and quality of its enrollment during this period, the number of recitals and concerts sponsored by the School of Music increased in both number, and in the stature of its guest artist and composers. I have already named some of these in relation to the </a:t>
            </a:r>
            <a:r>
              <a:rPr lang="en-US" sz="1200" i="1" kern="1200" dirty="0" smtClean="0">
                <a:solidFill>
                  <a:schemeClr val="tx1"/>
                </a:solidFill>
                <a:effectLst/>
                <a:latin typeface="+mn-lt"/>
                <a:ea typeface="+mn-ea"/>
                <a:cs typeface="+mn-cs"/>
              </a:rPr>
              <a:t>Symposium of Contemporary Music. </a:t>
            </a:r>
            <a:r>
              <a:rPr lang="en-US" sz="1200" kern="1200" dirty="0" smtClean="0">
                <a:solidFill>
                  <a:schemeClr val="tx1"/>
                </a:solidFill>
                <a:effectLst/>
                <a:latin typeface="+mn-lt"/>
                <a:ea typeface="+mn-ea"/>
                <a:cs typeface="+mn-cs"/>
              </a:rPr>
              <a:t>Appearances were not limited to classically trained musicians however. </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Jazz greats such as Dizzy Gillespie and Count Basie were also engaged to perform at university during the 1950s.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lieu of the disbandment of the Junior College of Music in 1954, the first of a long string of annual music camps</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was held that summer at Lake Bloomington, providing quality, summertime music instruction to high school age students, no doubt with the ulterior motive of potentially recruiting students for the university.  Looking even further to the future, the IWU Preparatory Department was established under Dean </a:t>
            </a:r>
            <a:r>
              <a:rPr lang="en-US" sz="1200" kern="1200" dirty="0" err="1" smtClean="0">
                <a:solidFill>
                  <a:schemeClr val="tx1"/>
                </a:solidFill>
                <a:effectLst/>
                <a:latin typeface="+mn-lt"/>
                <a:ea typeface="+mn-ea"/>
                <a:cs typeface="+mn-cs"/>
              </a:rPr>
              <a:t>Neumeyer</a:t>
            </a:r>
            <a:r>
              <a:rPr lang="en-US" sz="1200" kern="1200" dirty="0" smtClean="0">
                <a:solidFill>
                  <a:schemeClr val="tx1"/>
                </a:solidFill>
                <a:effectLst/>
                <a:latin typeface="+mn-lt"/>
                <a:ea typeface="+mn-ea"/>
                <a:cs typeface="+mn-cs"/>
              </a:rPr>
              <a:t>, with the aim of providing even younger students with applied music lessons from professionally trained teachers.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Current Wesleyan students were availed opportunities to participate in European music tours, lead by various faculty members, and scheduled to coincide with major European music festivals; the precursor of our present day May term travel courses.  In 1956, a </a:t>
            </a:r>
            <a:r>
              <a:rPr lang="en-US" sz="1200" i="1" kern="1200" dirty="0" smtClean="0">
                <a:solidFill>
                  <a:schemeClr val="tx1"/>
                </a:solidFill>
                <a:effectLst/>
                <a:latin typeface="+mn-lt"/>
                <a:ea typeface="+mn-ea"/>
                <a:cs typeface="+mn-cs"/>
              </a:rPr>
              <a:t>Collegium </a:t>
            </a:r>
            <a:r>
              <a:rPr lang="en-US" sz="1200" i="1" kern="1200" dirty="0" err="1" smtClean="0">
                <a:solidFill>
                  <a:schemeClr val="tx1"/>
                </a:solidFill>
                <a:effectLst/>
                <a:latin typeface="+mn-lt"/>
                <a:ea typeface="+mn-ea"/>
                <a:cs typeface="+mn-cs"/>
              </a:rPr>
              <a:t>Musicum</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was formed by Professor Bedford Watkins for the study and performance of early music.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Through a second Presser Foundation grant, the School of Music auditorium was renovated in 1962-63, including the installation of a new 3-manual, </a:t>
            </a:r>
            <a:r>
              <a:rPr lang="en-US" sz="1200" kern="1200" dirty="0" err="1" smtClean="0">
                <a:solidFill>
                  <a:schemeClr val="tx1"/>
                </a:solidFill>
                <a:effectLst/>
                <a:latin typeface="+mn-lt"/>
                <a:ea typeface="+mn-ea"/>
                <a:cs typeface="+mn-cs"/>
              </a:rPr>
              <a:t>Schantz</a:t>
            </a:r>
            <a:r>
              <a:rPr lang="en-US" sz="1200" kern="1200" dirty="0" smtClean="0">
                <a:solidFill>
                  <a:schemeClr val="tx1"/>
                </a:solidFill>
                <a:effectLst/>
                <a:latin typeface="+mn-lt"/>
                <a:ea typeface="+mn-ea"/>
                <a:cs typeface="+mn-cs"/>
              </a:rPr>
              <a:t> pipe organ. An annual </a:t>
            </a:r>
            <a:r>
              <a:rPr lang="en-US" sz="1200" i="1" kern="1200" dirty="0" smtClean="0">
                <a:solidFill>
                  <a:schemeClr val="tx1"/>
                </a:solidFill>
                <a:effectLst/>
                <a:latin typeface="+mn-lt"/>
                <a:ea typeface="+mn-ea"/>
                <a:cs typeface="+mn-cs"/>
              </a:rPr>
              <a:t>Illinois Wesleyan Church Music Conference </a:t>
            </a:r>
            <a:r>
              <a:rPr lang="en-US" sz="1200" kern="1200" dirty="0" smtClean="0">
                <a:solidFill>
                  <a:schemeClr val="tx1"/>
                </a:solidFill>
                <a:effectLst/>
                <a:latin typeface="+mn-lt"/>
                <a:ea typeface="+mn-ea"/>
                <a:cs typeface="+mn-cs"/>
              </a:rPr>
              <a:t>was established shortly thereafter by the chair of the sacred music program, Lillian </a:t>
            </a:r>
            <a:r>
              <a:rPr lang="en-US" sz="1200" kern="1200" dirty="0" err="1" smtClean="0">
                <a:solidFill>
                  <a:schemeClr val="tx1"/>
                </a:solidFill>
                <a:effectLst/>
                <a:latin typeface="+mn-lt"/>
                <a:ea typeface="+mn-ea"/>
                <a:cs typeface="+mn-cs"/>
              </a:rPr>
              <a:t>Mecherele</a:t>
            </a:r>
            <a:r>
              <a:rPr lang="en-US" sz="1200" kern="1200" dirty="0" smtClean="0">
                <a:solidFill>
                  <a:schemeClr val="tx1"/>
                </a:solidFill>
                <a:effectLst/>
                <a:latin typeface="+mn-lt"/>
                <a:ea typeface="+mn-ea"/>
                <a:cs typeface="+mn-cs"/>
              </a:rPr>
              <a:t> McCord, with organist and composer Roberta </a:t>
            </a:r>
            <a:r>
              <a:rPr lang="en-US" sz="1200" kern="1200" dirty="0" err="1" smtClean="0">
                <a:solidFill>
                  <a:schemeClr val="tx1"/>
                </a:solidFill>
                <a:effectLst/>
                <a:latin typeface="+mn-lt"/>
                <a:ea typeface="+mn-ea"/>
                <a:cs typeface="+mn-cs"/>
              </a:rPr>
              <a:t>Bitgood</a:t>
            </a:r>
            <a:r>
              <a:rPr lang="en-US" sz="1200" kern="1200" dirty="0" smtClean="0">
                <a:solidFill>
                  <a:schemeClr val="tx1"/>
                </a:solidFill>
                <a:effectLst/>
                <a:latin typeface="+mn-lt"/>
                <a:ea typeface="+mn-ea"/>
                <a:cs typeface="+mn-cs"/>
              </a:rPr>
              <a:t> as the first clinician. Mrs. McCord was a popular teacher and tutored many students, several</a:t>
            </a:r>
            <a:r>
              <a:rPr lang="en-US" sz="1200" kern="1200" baseline="0" dirty="0" smtClean="0">
                <a:solidFill>
                  <a:schemeClr val="tx1"/>
                </a:solidFill>
                <a:effectLst/>
                <a:latin typeface="+mn-lt"/>
                <a:ea typeface="+mn-ea"/>
                <a:cs typeface="+mn-cs"/>
              </a:rPr>
              <a:t> of whom</a:t>
            </a:r>
            <a:r>
              <a:rPr lang="en-US" sz="1200" kern="1200" dirty="0" smtClean="0">
                <a:solidFill>
                  <a:schemeClr val="tx1"/>
                </a:solidFill>
                <a:effectLst/>
                <a:latin typeface="+mn-lt"/>
                <a:ea typeface="+mn-ea"/>
                <a:cs typeface="+mn-cs"/>
              </a:rPr>
              <a:t> achieved prominent careers as performing organists and teachers.  Former students have related to me how much they enjoyed, and looked forward to attending organ recitals at nearby churches and universities riding with “Aunt Lillian” in the Cadillac Fleetwood</a:t>
            </a:r>
            <a:r>
              <a:rPr lang="en-US" sz="1200" kern="1200" baseline="0" dirty="0" smtClean="0">
                <a:solidFill>
                  <a:schemeClr val="tx1"/>
                </a:solidFill>
                <a:effectLst/>
                <a:latin typeface="+mn-lt"/>
                <a:ea typeface="+mn-ea"/>
                <a:cs typeface="+mn-cs"/>
              </a:rPr>
              <a:t> automobiles</a:t>
            </a:r>
            <a:r>
              <a:rPr lang="en-US" sz="1200" kern="1200" dirty="0" smtClean="0">
                <a:solidFill>
                  <a:schemeClr val="tx1"/>
                </a:solidFill>
                <a:effectLst/>
                <a:latin typeface="+mn-lt"/>
                <a:ea typeface="+mn-ea"/>
                <a:cs typeface="+mn-cs"/>
              </a:rPr>
              <a:t> she always drove.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Dr. </a:t>
            </a:r>
            <a:r>
              <a:rPr lang="en-US" sz="1200" kern="1200" dirty="0" err="1" smtClean="0">
                <a:solidFill>
                  <a:schemeClr val="tx1"/>
                </a:solidFill>
                <a:effectLst/>
                <a:latin typeface="+mn-lt"/>
                <a:ea typeface="+mn-ea"/>
                <a:cs typeface="+mn-cs"/>
              </a:rPr>
              <a:t>Neumeyer</a:t>
            </a:r>
            <a:r>
              <a:rPr lang="en-US" sz="1200" kern="1200" dirty="0" smtClean="0">
                <a:solidFill>
                  <a:schemeClr val="tx1"/>
                </a:solidFill>
                <a:effectLst/>
                <a:latin typeface="+mn-lt"/>
                <a:ea typeface="+mn-ea"/>
                <a:cs typeface="+mn-cs"/>
              </a:rPr>
              <a:t> died on December 7, 1972.  A campus wide memorial service was held in Westbrook Auditorium on December 11.</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list of faculty members who were hired by Dean </a:t>
            </a:r>
            <a:r>
              <a:rPr lang="en-US" sz="1200" kern="1200" dirty="0" err="1" smtClean="0">
                <a:solidFill>
                  <a:schemeClr val="tx1"/>
                </a:solidFill>
                <a:effectLst/>
                <a:latin typeface="+mn-lt"/>
                <a:ea typeface="+mn-ea"/>
                <a:cs typeface="+mn-cs"/>
              </a:rPr>
              <a:t>Neumeyer</a:t>
            </a:r>
            <a:r>
              <a:rPr lang="en-US" sz="1200" kern="1200" dirty="0" smtClean="0">
                <a:solidFill>
                  <a:schemeClr val="tx1"/>
                </a:solidFill>
                <a:effectLst/>
                <a:latin typeface="+mn-lt"/>
                <a:ea typeface="+mn-ea"/>
                <a:cs typeface="+mn-cs"/>
              </a:rPr>
              <a:t> is extensive, and I feel privileged to have known and/or worked with many of these. I have already mentioned Bedford Watkins, whose passion for early music, books and libraries remains an inspiration to me, long after his retirement. Others include John </a:t>
            </a:r>
            <a:r>
              <a:rPr lang="en-US" sz="1200" kern="1200" dirty="0" err="1" smtClean="0">
                <a:solidFill>
                  <a:schemeClr val="tx1"/>
                </a:solidFill>
                <a:effectLst/>
                <a:latin typeface="+mn-lt"/>
                <a:ea typeface="+mn-ea"/>
                <a:cs typeface="+mn-cs"/>
              </a:rPr>
              <a:t>McGrosso</a:t>
            </a:r>
            <a:r>
              <a:rPr lang="en-US" sz="1200" kern="1200" dirty="0" smtClean="0">
                <a:solidFill>
                  <a:schemeClr val="tx1"/>
                </a:solidFill>
                <a:effectLst/>
                <a:latin typeface="+mn-lt"/>
                <a:ea typeface="+mn-ea"/>
                <a:cs typeface="+mn-cs"/>
              </a:rPr>
              <a:t> (clarinet), Robert </a:t>
            </a:r>
            <a:r>
              <a:rPr lang="en-US" sz="1200" kern="1200" dirty="0" err="1" smtClean="0">
                <a:solidFill>
                  <a:schemeClr val="tx1"/>
                </a:solidFill>
                <a:effectLst/>
                <a:latin typeface="+mn-lt"/>
                <a:ea typeface="+mn-ea"/>
                <a:cs typeface="+mn-cs"/>
              </a:rPr>
              <a:t>Bankert</a:t>
            </a:r>
            <a:r>
              <a:rPr lang="en-US" sz="1200" kern="1200" dirty="0" smtClean="0">
                <a:solidFill>
                  <a:schemeClr val="tx1"/>
                </a:solidFill>
                <a:effectLst/>
                <a:latin typeface="+mn-lt"/>
                <a:ea typeface="+mn-ea"/>
                <a:cs typeface="+mn-cs"/>
              </a:rPr>
              <a:t> (piano &amp; percussion), Robert </a:t>
            </a:r>
            <a:r>
              <a:rPr lang="en-US" sz="1200" kern="1200" dirty="0" err="1" smtClean="0">
                <a:solidFill>
                  <a:schemeClr val="tx1"/>
                </a:solidFill>
                <a:effectLst/>
                <a:latin typeface="+mn-lt"/>
                <a:ea typeface="+mn-ea"/>
                <a:cs typeface="+mn-cs"/>
              </a:rPr>
              <a:t>Donalson</a:t>
            </a:r>
            <a:r>
              <a:rPr lang="en-US" sz="1200" kern="1200" dirty="0" smtClean="0">
                <a:solidFill>
                  <a:schemeClr val="tx1"/>
                </a:solidFill>
                <a:effectLst/>
                <a:latin typeface="+mn-lt"/>
                <a:ea typeface="+mn-ea"/>
                <a:cs typeface="+mn-cs"/>
              </a:rPr>
              <a:t> (voice &amp; music history), David Nott (voice &amp; choral music), Carole Thibodeaux (piano &amp; chair of the preparatory program), Abram Plum (theory, composition), Richard </a:t>
            </a:r>
            <a:r>
              <a:rPr lang="en-US" sz="1200" kern="1200" dirty="0" err="1" smtClean="0">
                <a:solidFill>
                  <a:schemeClr val="tx1"/>
                </a:solidFill>
                <a:effectLst/>
                <a:latin typeface="+mn-lt"/>
                <a:ea typeface="+mn-ea"/>
                <a:cs typeface="+mn-cs"/>
              </a:rPr>
              <a:t>Hshman</a:t>
            </a:r>
            <a:r>
              <a:rPr lang="en-US" sz="1200" kern="1200" dirty="0" smtClean="0">
                <a:solidFill>
                  <a:schemeClr val="tx1"/>
                </a:solidFill>
                <a:effectLst/>
                <a:latin typeface="+mn-lt"/>
                <a:ea typeface="+mn-ea"/>
                <a:cs typeface="+mn-cs"/>
              </a:rPr>
              <a:t> (music education), Susan Brandon (piano), Sam </a:t>
            </a:r>
            <a:r>
              <a:rPr lang="en-US" sz="1200" kern="1200" dirty="0" err="1" smtClean="0">
                <a:solidFill>
                  <a:schemeClr val="tx1"/>
                </a:solidFill>
                <a:effectLst/>
                <a:latin typeface="+mn-lt"/>
                <a:ea typeface="+mn-ea"/>
                <a:cs typeface="+mn-cs"/>
              </a:rPr>
              <a:t>Scifres</a:t>
            </a:r>
            <a:r>
              <a:rPr lang="en-US" sz="1200" kern="1200" dirty="0" smtClean="0">
                <a:solidFill>
                  <a:schemeClr val="tx1"/>
                </a:solidFill>
                <a:effectLst/>
                <a:latin typeface="+mn-lt"/>
                <a:ea typeface="+mn-ea"/>
                <a:cs typeface="+mn-cs"/>
              </a:rPr>
              <a:t> (voice), Glenn Patton (my predecessor as Fine Arts Librarian), David </a:t>
            </a:r>
            <a:r>
              <a:rPr lang="en-US" sz="1200" kern="1200" dirty="0" err="1" smtClean="0">
                <a:solidFill>
                  <a:schemeClr val="tx1"/>
                </a:solidFill>
                <a:effectLst/>
                <a:latin typeface="+mn-lt"/>
                <a:ea typeface="+mn-ea"/>
                <a:cs typeface="+mn-cs"/>
              </a:rPr>
              <a:t>Gehrenbeck</a:t>
            </a:r>
            <a:r>
              <a:rPr lang="en-US" sz="1200" kern="1200" dirty="0" smtClean="0">
                <a:solidFill>
                  <a:schemeClr val="tx1"/>
                </a:solidFill>
                <a:effectLst/>
                <a:latin typeface="+mn-lt"/>
                <a:ea typeface="+mn-ea"/>
                <a:cs typeface="+mn-cs"/>
              </a:rPr>
              <a:t> (organ &amp; sacred music), and Tom “Doc” Streeter (trombone and director of the jazz program).</a:t>
            </a:r>
          </a:p>
          <a:p>
            <a:r>
              <a:rPr lang="en-US" sz="1200" kern="1200" dirty="0" smtClean="0">
                <a:solidFill>
                  <a:schemeClr val="tx1"/>
                </a:solidFill>
                <a:effectLst/>
                <a:latin typeface="+mn-lt"/>
                <a:ea typeface="+mn-ea"/>
                <a:cs typeface="+mn-cs"/>
              </a:rPr>
              <a:t> </a:t>
            </a:r>
          </a:p>
          <a:p>
            <a:endParaRPr lang="en-US" baseline="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51</a:t>
            </a:fld>
            <a:endParaRPr lang="en-US"/>
          </a:p>
        </p:txBody>
      </p:sp>
    </p:spTree>
    <p:extLst>
      <p:ext uri="{BB962C8B-B14F-4D97-AF65-F5344CB8AC3E}">
        <p14:creationId xmlns:p14="http://schemas.microsoft.com/office/powerpoint/2010/main" val="14343623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“Fire destroys Presser Hall stage</a:t>
            </a:r>
            <a:r>
              <a:rPr lang="en-US" sz="1200" kern="1200" dirty="0" smtClean="0">
                <a:solidFill>
                  <a:schemeClr val="tx1"/>
                </a:solidFill>
                <a:effectLst/>
                <a:latin typeface="+mn-lt"/>
                <a:ea typeface="+mn-ea"/>
                <a:cs typeface="+mn-cs"/>
              </a:rPr>
              <a:t>.” This was the headline of the May 15, 1970 issue of </a:t>
            </a:r>
            <a:r>
              <a:rPr lang="en-US" sz="1200" i="1" kern="1200" dirty="0" smtClean="0">
                <a:solidFill>
                  <a:schemeClr val="tx1"/>
                </a:solidFill>
                <a:effectLst/>
                <a:latin typeface="+mn-lt"/>
                <a:ea typeface="+mn-ea"/>
                <a:cs typeface="+mn-cs"/>
              </a:rPr>
              <a:t>The Argus. </a:t>
            </a:r>
            <a:r>
              <a:rPr lang="en-US" sz="1200" kern="1200" dirty="0" smtClean="0">
                <a:solidFill>
                  <a:schemeClr val="tx1"/>
                </a:solidFill>
                <a:effectLst/>
                <a:latin typeface="+mn-lt"/>
                <a:ea typeface="+mn-ea"/>
                <a:cs typeface="+mn-cs"/>
              </a:rPr>
              <a:t>The article reported that, “two fires broke out early Tuesday morning (May 12) in Presser Hall. One blaze was above the stage in Westbrook Auditorium. The other blaze was in a basement practice room on the building’s northwest side. </a:t>
            </a:r>
          </a:p>
          <a:p>
            <a:r>
              <a:rPr lang="en-US" sz="1200" kern="1200" dirty="0" smtClean="0">
                <a:solidFill>
                  <a:schemeClr val="tx1"/>
                </a:solidFill>
                <a:effectLst/>
                <a:latin typeface="+mn-lt"/>
                <a:ea typeface="+mn-ea"/>
                <a:cs typeface="+mn-cs"/>
              </a:rPr>
              <a:t>Destroyed by the flames were two grand pianos on the stage valued at $8000 each. Also lost was an $8-10,000 pipe organ in the practice room. The fires were discovered by two [Wesleyan] security officers about 12:20 a.m. Smoke was seen coming from the southeast corner of [the building]; no flames were visible. The fire department was notified at 12:26 a.m. The fire in the basement was discovered a couple of minutes later. </a:t>
            </a:r>
          </a:p>
          <a:p>
            <a:r>
              <a:rPr lang="en-US" sz="1200" kern="1200" dirty="0" smtClean="0">
                <a:solidFill>
                  <a:schemeClr val="tx1"/>
                </a:solidFill>
                <a:effectLst/>
                <a:latin typeface="+mn-lt"/>
                <a:ea typeface="+mn-ea"/>
                <a:cs typeface="+mn-cs"/>
              </a:rPr>
              <a:t>[The] Bloomington Fire Department arrived soon after security called. Two pump trucks, two ladder trucks and a light plant arrived. The two shifts not on duty were called in on a general alarm. Bloomington police were called to regulate traffic.  [The] Normal volunteer fire company was called at 12:30 a.m., supplying one pumper, one ladder truck and 15 men. </a:t>
            </a:r>
          </a:p>
          <a:p>
            <a:r>
              <a:rPr lang="en-US" sz="1200" kern="1200" dirty="0" smtClean="0">
                <a:solidFill>
                  <a:schemeClr val="tx1"/>
                </a:solidFill>
                <a:effectLst/>
                <a:latin typeface="+mn-lt"/>
                <a:ea typeface="+mn-ea"/>
                <a:cs typeface="+mn-cs"/>
              </a:rPr>
              <a:t>[By] 12:30 a.m. flames were clearly visible in the windows on the east end of Presser and crowd was beginning to gather. Ten minutes later flames were in evidence around the edge of the southeast corner of the roof. A fireman on a snorkel ladder was dousing flames through the window high on the east end of the building.  </a:t>
            </a:r>
          </a:p>
          <a:p>
            <a:r>
              <a:rPr lang="en-US" sz="1200" kern="1200" dirty="0" smtClean="0">
                <a:solidFill>
                  <a:schemeClr val="tx1"/>
                </a:solidFill>
                <a:effectLst/>
                <a:latin typeface="+mn-lt"/>
                <a:ea typeface="+mn-ea"/>
                <a:cs typeface="+mn-cs"/>
              </a:rPr>
              <a:t>At approximately 12:50 a.m. a fireman went up on a ladder to the window on the south end of the stage. The southeast corner of the roof fell in at 1:05 a.m. The gutter on the south end of the stage fell off at the same time knocking the fireman off the ladder.  When the fire was at its zenith, about 1:15 a.m. smoke was pouring heavily out of the band room windows on the west end of the third floor, as well as other areas of the building.  A second smaller, fire at the west end of the building was quickly extinguished by the firemen. The fire completely destroyed the practice organ.</a:t>
            </a:r>
          </a:p>
          <a:p>
            <a:r>
              <a:rPr lang="en-US" sz="1200" kern="1200" dirty="0" smtClean="0">
                <a:solidFill>
                  <a:schemeClr val="tx1"/>
                </a:solidFill>
                <a:effectLst/>
                <a:latin typeface="+mn-lt"/>
                <a:ea typeface="+mn-ea"/>
                <a:cs typeface="+mn-cs"/>
              </a:rPr>
              <a:t>The blaze on the stage was confined principally to the south [side]. A concert grand piano was in its piano box in the southeast corner. The box was completely destroyed, [as was the piano.] A wooden platform above the south end of the stage, holding lumber and chairs was also destroyed. Some lights, cables, [organ] pipes, and all the curtains were also burned. Other than water damage around the base, the recital organ console sustained no apparent damage. </a:t>
            </a:r>
          </a:p>
          <a:p>
            <a:r>
              <a:rPr lang="en-US" sz="1200" kern="1200" dirty="0" smtClean="0">
                <a:solidFill>
                  <a:schemeClr val="tx1"/>
                </a:solidFill>
                <a:effectLst/>
                <a:latin typeface="+mn-lt"/>
                <a:ea typeface="+mn-ea"/>
                <a:cs typeface="+mn-cs"/>
              </a:rPr>
              <a:t>At approximately 1:50 a.m., all visible evidence of the fire was gone. The brick wall surrounding the stage proscenium contained the fire to the immediate stage area. The rest of the auditorium was left in a useable condition.  The fire department had sent most of its men home by 3:00 a.m., but a few remained until dawn. The men of Phi Mu Alpha guarded Presser as campus security closed the building.”</a:t>
            </a:r>
            <a:r>
              <a:rPr lang="en-US" sz="1200" kern="1200" baseline="30000" dirty="0" smtClean="0">
                <a:solidFill>
                  <a:schemeClr val="tx1"/>
                </a:solidFill>
                <a:effectLst/>
                <a:latin typeface="+mn-lt"/>
                <a:ea typeface="+mn-ea"/>
                <a:cs typeface="+mn-cs"/>
              </a:rPr>
              <a:t>29</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cause of the fire was almost immediately lay on arson, and because of the rapid spread of the flames, gasoline or some other volatile catalyst was suspected. A trash container normally located near the stage was found in the gutted practice room. Two ISU students were seen fleeing an attempted arson at a nearby garage and were arrested. They were later cleared of the charge, after it became known, that several juveniles had been chased out of the building on the day before the fire by Professor Robert </a:t>
            </a:r>
            <a:r>
              <a:rPr lang="en-US" sz="1200" kern="1200" dirty="0" err="1" smtClean="0">
                <a:solidFill>
                  <a:schemeClr val="tx1"/>
                </a:solidFill>
                <a:effectLst/>
                <a:latin typeface="+mn-lt"/>
                <a:ea typeface="+mn-ea"/>
                <a:cs typeface="+mn-cs"/>
              </a:rPr>
              <a:t>Donalson</a:t>
            </a:r>
            <a:r>
              <a:rPr lang="en-US" sz="1200" kern="1200" dirty="0" smtClean="0">
                <a:solidFill>
                  <a:schemeClr val="tx1"/>
                </a:solidFill>
                <a:effectLst/>
                <a:latin typeface="+mn-lt"/>
                <a:ea typeface="+mn-ea"/>
                <a:cs typeface="+mn-cs"/>
              </a:rPr>
              <a:t>. It was two years however, before the perpetrators</a:t>
            </a:r>
          </a:p>
          <a:p>
            <a:r>
              <a:rPr lang="en-US" sz="1200" kern="1200" dirty="0" smtClean="0">
                <a:solidFill>
                  <a:schemeClr val="tx1"/>
                </a:solidFill>
                <a:effectLst/>
                <a:latin typeface="+mn-lt"/>
                <a:ea typeface="+mn-ea"/>
                <a:cs typeface="+mn-cs"/>
              </a:rPr>
              <a:t> were apprehended, and even though they provided detailed confessions of how the fires had been set, they were never convicted in a jury trial.</a:t>
            </a:r>
            <a:r>
              <a:rPr lang="en-US" sz="1200" kern="1200" baseline="30000" dirty="0" smtClean="0">
                <a:solidFill>
                  <a:schemeClr val="tx1"/>
                </a:solidFill>
                <a:effectLst/>
                <a:latin typeface="+mn-lt"/>
                <a:ea typeface="+mn-ea"/>
                <a:cs typeface="+mn-cs"/>
              </a:rPr>
              <a:t>30</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the aftermath of the fire, because the damage was largely limited to the eastern end of the building, some music classes could continue to be held in Presser Hall, while others took places in other buildings on the campus. Chapel services and recitals were held in the main lounge of Memorial Student Center or in spaces volunteered by local churches.</a:t>
            </a:r>
          </a:p>
          <a:p>
            <a:r>
              <a:rPr lang="en-US" sz="1200" kern="1200" dirty="0" smtClean="0">
                <a:solidFill>
                  <a:schemeClr val="tx1"/>
                </a:solidFill>
                <a:effectLst/>
                <a:latin typeface="+mn-lt"/>
                <a:ea typeface="+mn-ea"/>
                <a:cs typeface="+mn-cs"/>
              </a:rPr>
              <a:t> </a:t>
            </a:r>
            <a:endParaRPr lang="en-US" baseline="30000" dirty="0" smtClean="0"/>
          </a:p>
          <a:p>
            <a:endParaRPr lang="en-US" baseline="30000" dirty="0" smtClean="0"/>
          </a:p>
        </p:txBody>
      </p:sp>
      <p:sp>
        <p:nvSpPr>
          <p:cNvPr id="4" name="Slide Number Placeholder 3"/>
          <p:cNvSpPr>
            <a:spLocks noGrp="1"/>
          </p:cNvSpPr>
          <p:nvPr>
            <p:ph type="sldNum" sz="quarter" idx="10"/>
          </p:nvPr>
        </p:nvSpPr>
        <p:spPr/>
        <p:txBody>
          <a:bodyPr/>
          <a:lstStyle/>
          <a:p>
            <a:fld id="{5FE20DDF-7F4A-2C40-9AF2-B17C92F02B76}" type="slidenum">
              <a:rPr lang="en-US" smtClean="0"/>
              <a:t>52</a:t>
            </a:fld>
            <a:endParaRPr lang="en-US"/>
          </a:p>
        </p:txBody>
      </p:sp>
    </p:spTree>
    <p:extLst>
      <p:ext uri="{BB962C8B-B14F-4D97-AF65-F5344CB8AC3E}">
        <p14:creationId xmlns:p14="http://schemas.microsoft.com/office/powerpoint/2010/main" val="40832730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Even before the Presser Hall fire, the idea to update and expand the Fine Arts facilities on the South side of the quadrangle had been envisioned by President Lloyd </a:t>
            </a:r>
            <a:r>
              <a:rPr lang="en-US" sz="1200" kern="1200" dirty="0" err="1" smtClean="0">
                <a:solidFill>
                  <a:schemeClr val="tx1"/>
                </a:solidFill>
                <a:effectLst/>
                <a:latin typeface="+mn-lt"/>
                <a:ea typeface="+mn-ea"/>
                <a:cs typeface="+mn-cs"/>
              </a:rPr>
              <a:t>Bertholf</a:t>
            </a:r>
            <a:r>
              <a:rPr lang="en-US" sz="1200" kern="1200" dirty="0" smtClean="0">
                <a:solidFill>
                  <a:schemeClr val="tx1"/>
                </a:solidFill>
                <a:effectLst/>
                <a:latin typeface="+mn-lt"/>
                <a:ea typeface="+mn-ea"/>
                <a:cs typeface="+mn-cs"/>
              </a:rPr>
              <a:t>.  The recent renovation of the School of Music auditorium, made possible through the second Presser Foundation grant, was the first step along this pathway. The second was the construction a new theatre, completed early in 1963; funded by the estate of President Harold McPherson, and thus bearing his name. The fire hastened the completion of the project, and thanks to a major donation by the Chicago, philanthropist and industrialist, Foster G. </a:t>
            </a:r>
            <a:r>
              <a:rPr lang="en-US" sz="1200" kern="1200" dirty="0" err="1" smtClean="0">
                <a:solidFill>
                  <a:schemeClr val="tx1"/>
                </a:solidFill>
                <a:effectLst/>
                <a:latin typeface="+mn-lt"/>
                <a:ea typeface="+mn-ea"/>
                <a:cs typeface="+mn-cs"/>
              </a:rPr>
              <a:t>McGaw</a:t>
            </a:r>
            <a:r>
              <a:rPr lang="en-US" sz="1200" kern="1200" dirty="0" smtClean="0">
                <a:solidFill>
                  <a:schemeClr val="tx1"/>
                </a:solidFill>
                <a:effectLst/>
                <a:latin typeface="+mn-lt"/>
                <a:ea typeface="+mn-ea"/>
                <a:cs typeface="+mn-cs"/>
              </a:rPr>
              <a:t>, work was commenced on the remaining segments of the project: a new building for the School of Art (completed by the end of 1972), and a 25,000 sq. ft. addition to the south side of Presser Hall (completed early in 1973). With specially designed rehearsal rooms included as part of the renovation, the music library was relocated from its cramped quarters on entry level to the spacious third story space, atop Presser Hall, that had previously functioned as an ensemble rehearsal, and instrument storage room. The entire complex was named the Alice Millar Center for the Fine Arts after, </a:t>
            </a:r>
            <a:r>
              <a:rPr lang="en-US" sz="1200" kern="1200" dirty="0" err="1" smtClean="0">
                <a:solidFill>
                  <a:schemeClr val="tx1"/>
                </a:solidFill>
                <a:effectLst/>
                <a:latin typeface="+mn-lt"/>
                <a:ea typeface="+mn-ea"/>
                <a:cs typeface="+mn-cs"/>
              </a:rPr>
              <a:t>McGaw’s</a:t>
            </a:r>
            <a:r>
              <a:rPr lang="en-US" sz="1200" kern="1200" dirty="0" smtClean="0">
                <a:solidFill>
                  <a:schemeClr val="tx1"/>
                </a:solidFill>
                <a:effectLst/>
                <a:latin typeface="+mn-lt"/>
                <a:ea typeface="+mn-ea"/>
                <a:cs typeface="+mn-cs"/>
              </a:rPr>
              <a:t> mother, herself a trained musician. The dedication ceremony took place on March 18, 1973, and included a performance of Ernest Block’s </a:t>
            </a:r>
            <a:r>
              <a:rPr lang="en-US" sz="1200" i="1" kern="1200" dirty="0" smtClean="0">
                <a:solidFill>
                  <a:schemeClr val="tx1"/>
                </a:solidFill>
                <a:effectLst/>
                <a:latin typeface="+mn-lt"/>
                <a:ea typeface="+mn-ea"/>
                <a:cs typeface="+mn-cs"/>
              </a:rPr>
              <a:t>Sacred Service</a:t>
            </a:r>
            <a:r>
              <a:rPr lang="en-US" sz="1200" kern="1200" dirty="0" smtClean="0">
                <a:solidFill>
                  <a:schemeClr val="tx1"/>
                </a:solidFill>
                <a:effectLst/>
                <a:latin typeface="+mn-lt"/>
                <a:ea typeface="+mn-ea"/>
                <a:cs typeface="+mn-cs"/>
              </a:rPr>
              <a:t>, featuring the university orchestra, the Collegiate Choir and University Chorus, with David Nott singing the bass-baritone solo, and conducted by Richard </a:t>
            </a:r>
            <a:r>
              <a:rPr lang="en-US" sz="1200" kern="1200" dirty="0" err="1" smtClean="0">
                <a:solidFill>
                  <a:schemeClr val="tx1"/>
                </a:solidFill>
                <a:effectLst/>
                <a:latin typeface="+mn-lt"/>
                <a:ea typeface="+mn-ea"/>
                <a:cs typeface="+mn-cs"/>
              </a:rPr>
              <a:t>Hishman</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And perhaps as icing on the cake, the Gamma Upsilon Chapter of </a:t>
            </a:r>
            <a:r>
              <a:rPr lang="en-US" sz="1200" i="1" kern="1200" dirty="0" smtClean="0">
                <a:solidFill>
                  <a:schemeClr val="tx1"/>
                </a:solidFill>
                <a:effectLst/>
                <a:latin typeface="+mn-lt"/>
                <a:ea typeface="+mn-ea"/>
                <a:cs typeface="+mn-cs"/>
              </a:rPr>
              <a:t>Pi Kappa Lambda</a:t>
            </a:r>
            <a:r>
              <a:rPr lang="en-US" sz="1200" kern="1200" dirty="0" smtClean="0">
                <a:solidFill>
                  <a:schemeClr val="tx1"/>
                </a:solidFill>
                <a:effectLst/>
                <a:latin typeface="+mn-lt"/>
                <a:ea typeface="+mn-ea"/>
                <a:cs typeface="+mn-cs"/>
              </a:rPr>
              <a:t>, the National Music Honor Society (founded at Northwestern University, Evanston by Peter C. </a:t>
            </a:r>
            <a:r>
              <a:rPr lang="en-US" sz="1200" kern="1200" dirty="0" err="1" smtClean="0">
                <a:solidFill>
                  <a:schemeClr val="tx1"/>
                </a:solidFill>
                <a:effectLst/>
                <a:latin typeface="+mn-lt"/>
                <a:ea typeface="+mn-ea"/>
                <a:cs typeface="+mn-cs"/>
              </a:rPr>
              <a:t>Lutkin</a:t>
            </a:r>
            <a:r>
              <a:rPr lang="en-US" sz="1200" kern="1200" dirty="0" smtClean="0">
                <a:solidFill>
                  <a:schemeClr val="tx1"/>
                </a:solidFill>
                <a:effectLst/>
                <a:latin typeface="+mn-lt"/>
                <a:ea typeface="+mn-ea"/>
                <a:cs typeface="+mn-cs"/>
              </a:rPr>
              <a:t>) was chartered at Illinois Wesleyan later in 1973.</a:t>
            </a:r>
          </a:p>
          <a:p>
            <a:endParaRPr lang="en-US" i="0" baseline="0" dirty="0"/>
          </a:p>
        </p:txBody>
      </p:sp>
      <p:sp>
        <p:nvSpPr>
          <p:cNvPr id="4" name="Slide Number Placeholder 3"/>
          <p:cNvSpPr>
            <a:spLocks noGrp="1"/>
          </p:cNvSpPr>
          <p:nvPr>
            <p:ph type="sldNum" sz="quarter" idx="10"/>
          </p:nvPr>
        </p:nvSpPr>
        <p:spPr/>
        <p:txBody>
          <a:bodyPr/>
          <a:lstStyle/>
          <a:p>
            <a:fld id="{5FE20DDF-7F4A-2C40-9AF2-B17C92F02B76}" type="slidenum">
              <a:rPr lang="en-US" smtClean="0"/>
              <a:t>53</a:t>
            </a:fld>
            <a:endParaRPr lang="en-US"/>
          </a:p>
        </p:txBody>
      </p:sp>
    </p:spTree>
    <p:extLst>
      <p:ext uri="{BB962C8B-B14F-4D97-AF65-F5344CB8AC3E}">
        <p14:creationId xmlns:p14="http://schemas.microsoft.com/office/powerpoint/2010/main" val="21242692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President Robert </a:t>
            </a:r>
            <a:r>
              <a:rPr lang="en-US" sz="1200" kern="1200" dirty="0" err="1" smtClean="0">
                <a:solidFill>
                  <a:schemeClr val="tx1"/>
                </a:solidFill>
                <a:effectLst/>
                <a:latin typeface="+mn-lt"/>
                <a:ea typeface="+mn-ea"/>
                <a:cs typeface="+mn-cs"/>
              </a:rPr>
              <a:t>Eckley’s</a:t>
            </a:r>
            <a:r>
              <a:rPr lang="en-US" sz="1200" kern="1200" dirty="0" smtClean="0">
                <a:solidFill>
                  <a:schemeClr val="tx1"/>
                </a:solidFill>
                <a:effectLst/>
                <a:latin typeface="+mn-lt"/>
                <a:ea typeface="+mn-ea"/>
                <a:cs typeface="+mn-cs"/>
              </a:rPr>
              <a:t> 1992 memoire of his administration, “Pictures at an Exhibition” he writes sympathetically of the School of Music, noting that regardless of the stability and success it had achieved during the 1950s, 60s, and early 70’s, it was not without its problems. He attributes the problem in part to the difficulty he shared in sustaining robust leadership of the School, particularly following the death of Carl </a:t>
            </a:r>
            <a:r>
              <a:rPr lang="en-US" sz="1200" kern="1200" dirty="0" err="1" smtClean="0">
                <a:solidFill>
                  <a:schemeClr val="tx1"/>
                </a:solidFill>
                <a:effectLst/>
                <a:latin typeface="+mn-lt"/>
                <a:ea typeface="+mn-ea"/>
                <a:cs typeface="+mn-cs"/>
              </a:rPr>
              <a:t>Neumeyer</a:t>
            </a:r>
            <a:r>
              <a:rPr lang="en-US" sz="1200" kern="1200" dirty="0" smtClean="0">
                <a:solidFill>
                  <a:schemeClr val="tx1"/>
                </a:solidFill>
                <a:effectLst/>
                <a:latin typeface="+mn-lt"/>
                <a:ea typeface="+mn-ea"/>
                <a:cs typeface="+mn-cs"/>
              </a:rPr>
              <a:t>. He notes that “the replacements didn’t always succeed, and four times searches ran into one or two additional years, necessitating temporary replacements.” </a:t>
            </a:r>
            <a:r>
              <a:rPr lang="en-US" sz="1200" kern="1200" baseline="30000" dirty="0" smtClean="0">
                <a:solidFill>
                  <a:schemeClr val="tx1"/>
                </a:solidFill>
                <a:effectLst/>
                <a:latin typeface="+mn-lt"/>
                <a:ea typeface="+mn-ea"/>
                <a:cs typeface="+mn-cs"/>
              </a:rPr>
              <a:t>31</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Dr. </a:t>
            </a:r>
            <a:r>
              <a:rPr lang="en-US" sz="1200" kern="1200" dirty="0" err="1" smtClean="0">
                <a:solidFill>
                  <a:schemeClr val="tx1"/>
                </a:solidFill>
                <a:effectLst/>
                <a:latin typeface="+mn-lt"/>
                <a:ea typeface="+mn-ea"/>
                <a:cs typeface="+mn-cs"/>
              </a:rPr>
              <a:t>Eckley</a:t>
            </a:r>
            <a:r>
              <a:rPr lang="en-US" sz="1200" kern="1200" dirty="0" smtClean="0">
                <a:solidFill>
                  <a:schemeClr val="tx1"/>
                </a:solidFill>
                <a:effectLst/>
                <a:latin typeface="+mn-lt"/>
                <a:ea typeface="+mn-ea"/>
                <a:cs typeface="+mn-cs"/>
              </a:rPr>
              <a:t> further writes that, “strong programs can be a mixed blessing”. They tend to sustain and enhance themselves because of the attraction for both students and faculty.  At the same time they invite ossification when things are working and there [seems] little reason to change. The School of Music was delicately poised between these antipodes for the decade 1968-78, and then, partly as a result of the lack of sustained leadership, it failed to adapt rapidly enough as enrollments in music education declined in the late 1970s and early 1980s.  The Music School had many very accomplished faculty and students and we saw some of the clouds approaching, but we lacked the ability to bring about change before our student numbers tumbled distressingly. We were slow in learning that the need for student recruitment (as opposed to thinking that students were bought with financial inducements), liberal arts students interested in music study were not encouraged for too long, and methods and programs were allowed to languish rather than react to meet new conditions.”</a:t>
            </a:r>
            <a:r>
              <a:rPr lang="en-US" sz="1200" kern="1200" baseline="0" dirty="0" smtClean="0">
                <a:solidFill>
                  <a:schemeClr val="tx1"/>
                </a:solidFill>
                <a:effectLst/>
                <a:latin typeface="+mn-lt"/>
                <a:ea typeface="+mn-ea"/>
                <a:cs typeface="+mn-cs"/>
              </a:rPr>
              <a:t> </a:t>
            </a:r>
            <a:r>
              <a:rPr lang="en-US" sz="1200" kern="1200" baseline="30000" dirty="0" smtClean="0">
                <a:solidFill>
                  <a:schemeClr val="tx1"/>
                </a:solidFill>
                <a:effectLst/>
                <a:latin typeface="+mn-lt"/>
                <a:ea typeface="+mn-ea"/>
                <a:cs typeface="+mn-cs"/>
              </a:rPr>
              <a:t>32</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first action to remedy the situation, as I have referenced earlier, was the discontinuation of the Master’s Degree Program in the fall of 1975, at the recommendation of N.A.S.M. Not all actions taken were by way of retrenchment however.  There were numerous enhancements to the program that also took place at this time.  Where the great strengths of the School of Music had long resided in vocal and keyboard music, concentrated efforts were made to beef up the strings, winds, and brass programs. These included both new faculty appointments, the replacement of retiring faculty members, new performing ensembles, special events, and the introduction of new programs that would have a long-term impact on the School. For example,</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In </a:t>
            </a:r>
            <a:r>
              <a:rPr lang="en-US" sz="1200" b="1" kern="1200" dirty="0" smtClean="0">
                <a:solidFill>
                  <a:schemeClr val="tx1"/>
                </a:solidFill>
                <a:effectLst/>
                <a:latin typeface="+mn-lt"/>
                <a:ea typeface="+mn-ea"/>
                <a:cs typeface="+mn-cs"/>
              </a:rPr>
              <a:t>1975</a:t>
            </a:r>
            <a:r>
              <a:rPr lang="en-US" sz="1200" kern="1200" dirty="0" smtClean="0">
                <a:solidFill>
                  <a:schemeClr val="tx1"/>
                </a:solidFill>
                <a:effectLst/>
                <a:latin typeface="+mn-lt"/>
                <a:ea typeface="+mn-ea"/>
                <a:cs typeface="+mn-cs"/>
              </a:rPr>
              <a:t> the first annual IWU, Jazz Festival was instituted by Tom </a:t>
            </a:r>
            <a:r>
              <a:rPr lang="en-US" sz="1200" kern="1200" dirty="0" err="1" smtClean="0">
                <a:solidFill>
                  <a:schemeClr val="tx1"/>
                </a:solidFill>
                <a:effectLst/>
                <a:latin typeface="+mn-lt"/>
                <a:ea typeface="+mn-ea"/>
                <a:cs typeface="+mn-cs"/>
              </a:rPr>
              <a:t>Streetor</a:t>
            </a:r>
            <a:r>
              <a:rPr lang="en-US" sz="1200" kern="1200" dirty="0" smtClean="0">
                <a:solidFill>
                  <a:schemeClr val="tx1"/>
                </a:solidFill>
                <a:effectLst/>
                <a:latin typeface="+mn-lt"/>
                <a:ea typeface="+mn-ea"/>
                <a:cs typeface="+mn-cs"/>
              </a:rPr>
              <a:t>.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 March of </a:t>
            </a:r>
            <a:r>
              <a:rPr lang="en-US" sz="1200" b="1" kern="1200" dirty="0" smtClean="0">
                <a:solidFill>
                  <a:schemeClr val="tx1"/>
                </a:solidFill>
                <a:effectLst/>
                <a:latin typeface="+mn-lt"/>
                <a:ea typeface="+mn-ea"/>
                <a:cs typeface="+mn-cs"/>
              </a:rPr>
              <a:t>1976</a:t>
            </a:r>
            <a:r>
              <a:rPr lang="en-US" sz="1200" kern="1200" dirty="0" smtClean="0">
                <a:solidFill>
                  <a:schemeClr val="tx1"/>
                </a:solidFill>
                <a:effectLst/>
                <a:latin typeface="+mn-lt"/>
                <a:ea typeface="+mn-ea"/>
                <a:cs typeface="+mn-cs"/>
              </a:rPr>
              <a:t>, organist David </a:t>
            </a:r>
            <a:r>
              <a:rPr lang="en-US" sz="1200" kern="1200" dirty="0" err="1" smtClean="0">
                <a:solidFill>
                  <a:schemeClr val="tx1"/>
                </a:solidFill>
                <a:effectLst/>
                <a:latin typeface="+mn-lt"/>
                <a:ea typeface="+mn-ea"/>
                <a:cs typeface="+mn-cs"/>
              </a:rPr>
              <a:t>Gehrenbeck</a:t>
            </a:r>
            <a:r>
              <a:rPr lang="en-US" sz="1200" kern="1200" dirty="0" smtClean="0">
                <a:solidFill>
                  <a:schemeClr val="tx1"/>
                </a:solidFill>
                <a:effectLst/>
                <a:latin typeface="+mn-lt"/>
                <a:ea typeface="+mn-ea"/>
                <a:cs typeface="+mn-cs"/>
              </a:rPr>
              <a:t> launched a series of organ recitals to commemorate the Tri-centennial of the birth of J.S. Bach. The recitals consisted of performances of the composer’s complete organ works, spanned a decade culminating in March1985, and involved 43 student, faculty, and community organists.</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Cellist and conductor Robert Luke joined the faculty in </a:t>
            </a:r>
            <a:r>
              <a:rPr lang="en-US" sz="1200" b="1" kern="1200" dirty="0" smtClean="0">
                <a:solidFill>
                  <a:schemeClr val="tx1"/>
                </a:solidFill>
                <a:effectLst/>
                <a:latin typeface="+mn-lt"/>
                <a:ea typeface="+mn-ea"/>
                <a:cs typeface="+mn-cs"/>
              </a:rPr>
              <a:t>1977 </a:t>
            </a:r>
            <a:r>
              <a:rPr lang="en-US" sz="1200" kern="1200" dirty="0" smtClean="0">
                <a:solidFill>
                  <a:schemeClr val="tx1"/>
                </a:solidFill>
                <a:effectLst/>
                <a:latin typeface="+mn-lt"/>
                <a:ea typeface="+mn-ea"/>
                <a:cs typeface="+mn-cs"/>
              </a:rPr>
              <a:t>as conductor of the university orchestra. Soprano Linda Snyder also joined the voice faculty that year.</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Pianist Lawrence Campbell was added to the piano faculty in the fall of </a:t>
            </a:r>
            <a:r>
              <a:rPr lang="en-US" sz="1200" b="1" kern="1200" dirty="0" smtClean="0">
                <a:solidFill>
                  <a:schemeClr val="tx1"/>
                </a:solidFill>
                <a:effectLst/>
                <a:latin typeface="+mn-lt"/>
                <a:ea typeface="+mn-ea"/>
                <a:cs typeface="+mn-cs"/>
              </a:rPr>
              <a:t>1978</a:t>
            </a:r>
            <a:r>
              <a:rPr lang="en-US" sz="1200" kern="1200" dirty="0" smtClean="0">
                <a:solidFill>
                  <a:schemeClr val="tx1"/>
                </a:solidFill>
                <a:effectLst/>
                <a:latin typeface="+mn-lt"/>
                <a:ea typeface="+mn-ea"/>
                <a:cs typeface="+mn-cs"/>
              </a:rPr>
              <a:t>, to replace Dwight Drexler, who retired the following spring, after serving 45 years on the School of Music faculty.  Other retirements from the School of Music around this time included those of Ruth Krieger (cello), Mario </a:t>
            </a:r>
            <a:r>
              <a:rPr lang="en-US" sz="1200" kern="1200" dirty="0" err="1" smtClean="0">
                <a:solidFill>
                  <a:schemeClr val="tx1"/>
                </a:solidFill>
                <a:effectLst/>
                <a:latin typeface="+mn-lt"/>
                <a:ea typeface="+mn-ea"/>
                <a:cs typeface="+mn-cs"/>
              </a:rPr>
              <a:t>Mancinelli</a:t>
            </a:r>
            <a:r>
              <a:rPr lang="en-US" sz="1200" kern="1200" dirty="0" smtClean="0">
                <a:solidFill>
                  <a:schemeClr val="tx1"/>
                </a:solidFill>
                <a:effectLst/>
                <a:latin typeface="+mn-lt"/>
                <a:ea typeface="+mn-ea"/>
                <a:cs typeface="+mn-cs"/>
              </a:rPr>
              <a:t> (violin) and Maurice Willis (band instruments).</a:t>
            </a:r>
          </a:p>
          <a:p>
            <a:pPr lvl="0"/>
            <a:r>
              <a:rPr lang="en-US" sz="1200" kern="1200" dirty="0" smtClean="0">
                <a:solidFill>
                  <a:schemeClr val="tx1"/>
                </a:solidFill>
                <a:effectLst/>
                <a:latin typeface="+mn-lt"/>
                <a:ea typeface="+mn-ea"/>
                <a:cs typeface="+mn-cs"/>
              </a:rPr>
              <a:t>1978 also saw of the introduction of the </a:t>
            </a:r>
            <a:r>
              <a:rPr lang="en-US" sz="1200" b="1" kern="1200" dirty="0" smtClean="0">
                <a:solidFill>
                  <a:schemeClr val="tx1"/>
                </a:solidFill>
                <a:effectLst/>
                <a:latin typeface="+mn-lt"/>
                <a:ea typeface="+mn-ea"/>
                <a:cs typeface="+mn-cs"/>
              </a:rPr>
              <a:t>Bachelor of Fine Arts in Music-Theatre</a:t>
            </a:r>
            <a:r>
              <a:rPr lang="en-US" sz="1200" kern="1200" dirty="0" smtClean="0">
                <a:solidFill>
                  <a:schemeClr val="tx1"/>
                </a:solidFill>
                <a:effectLst/>
                <a:latin typeface="+mn-lt"/>
                <a:ea typeface="+mn-ea"/>
                <a:cs typeface="+mn-cs"/>
              </a:rPr>
              <a:t> program, an inter-disciplinary degree program jointly sponsored by the Schools of Music and Drama.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 </a:t>
            </a:r>
            <a:r>
              <a:rPr lang="en-US" sz="1200" b="1" kern="1200" dirty="0" smtClean="0">
                <a:solidFill>
                  <a:schemeClr val="tx1"/>
                </a:solidFill>
                <a:effectLst/>
                <a:latin typeface="+mn-lt"/>
                <a:ea typeface="+mn-ea"/>
                <a:cs typeface="+mn-cs"/>
              </a:rPr>
              <a:t>1979</a:t>
            </a:r>
            <a:r>
              <a:rPr lang="en-US" sz="1200" kern="1200" dirty="0" smtClean="0">
                <a:solidFill>
                  <a:schemeClr val="tx1"/>
                </a:solidFill>
                <a:effectLst/>
                <a:latin typeface="+mn-lt"/>
                <a:ea typeface="+mn-ea"/>
                <a:cs typeface="+mn-cs"/>
              </a:rPr>
              <a:t>, under Charles Boyer’s leadership of the School of Music, flutist Philip Sample and trumpeter Steven Eggleston were added to the wind faculty. Professor Eggleston organized the Wind Ensemble and later succeeded Robert Luke as the conductor of Wesleyan-Civic Orchestra, a podium that he held until his retirement in 2013.  The </a:t>
            </a:r>
            <a:r>
              <a:rPr lang="en-US" sz="1200" b="1" kern="1200" dirty="0" smtClean="0">
                <a:solidFill>
                  <a:schemeClr val="tx1"/>
                </a:solidFill>
                <a:effectLst/>
                <a:latin typeface="+mn-lt"/>
                <a:ea typeface="+mn-ea"/>
                <a:cs typeface="+mn-cs"/>
              </a:rPr>
              <a:t>Bachelor of Music in Piano Pedagogy</a:t>
            </a:r>
            <a:r>
              <a:rPr lang="en-US" sz="1200" kern="1200" dirty="0" smtClean="0">
                <a:solidFill>
                  <a:schemeClr val="tx1"/>
                </a:solidFill>
                <a:effectLst/>
                <a:latin typeface="+mn-lt"/>
                <a:ea typeface="+mn-ea"/>
                <a:cs typeface="+mn-cs"/>
              </a:rPr>
              <a:t> program was further added to the curriculum in 1979 under the supervision of Professor Carole Thibodeaux.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 </a:t>
            </a:r>
            <a:r>
              <a:rPr lang="en-US" sz="1200" b="1" kern="1200" dirty="0" smtClean="0">
                <a:solidFill>
                  <a:schemeClr val="tx1"/>
                </a:solidFill>
                <a:effectLst/>
                <a:latin typeface="+mn-lt"/>
                <a:ea typeface="+mn-ea"/>
                <a:cs typeface="+mn-cs"/>
              </a:rPr>
              <a:t>1980</a:t>
            </a:r>
            <a:r>
              <a:rPr lang="en-US" sz="1200" kern="1200" dirty="0" smtClean="0">
                <a:solidFill>
                  <a:schemeClr val="tx1"/>
                </a:solidFill>
                <a:effectLst/>
                <a:latin typeface="+mn-lt"/>
                <a:ea typeface="+mn-ea"/>
                <a:cs typeface="+mn-cs"/>
              </a:rPr>
              <a:t>, violinist Rico </a:t>
            </a:r>
            <a:r>
              <a:rPr lang="en-US" sz="1200" kern="1200" dirty="0" err="1" smtClean="0">
                <a:solidFill>
                  <a:schemeClr val="tx1"/>
                </a:solidFill>
                <a:effectLst/>
                <a:latin typeface="+mn-lt"/>
                <a:ea typeface="+mn-ea"/>
                <a:cs typeface="+mn-cs"/>
              </a:rPr>
              <a:t>McNeela</a:t>
            </a:r>
            <a:r>
              <a:rPr lang="en-US" sz="1200" kern="1200" dirty="0" smtClean="0">
                <a:solidFill>
                  <a:schemeClr val="tx1"/>
                </a:solidFill>
                <a:effectLst/>
                <a:latin typeface="+mn-lt"/>
                <a:ea typeface="+mn-ea"/>
                <a:cs typeface="+mn-cs"/>
              </a:rPr>
              <a:t> joined the faculty, and along with Larry Campbell, and Robert Luke, resuscitated the faculty trio, which had languished for several years. I was also hired that year as Fine Arts Librarian.</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 </a:t>
            </a:r>
            <a:r>
              <a:rPr lang="en-US" sz="1200" b="1" kern="1200" dirty="0" smtClean="0">
                <a:solidFill>
                  <a:schemeClr val="tx1"/>
                </a:solidFill>
                <a:effectLst/>
                <a:latin typeface="+mn-lt"/>
                <a:ea typeface="+mn-ea"/>
                <a:cs typeface="+mn-cs"/>
              </a:rPr>
              <a:t>1981 </a:t>
            </a:r>
            <a:r>
              <a:rPr lang="en-US" sz="1200" kern="1200" dirty="0" smtClean="0">
                <a:solidFill>
                  <a:schemeClr val="tx1"/>
                </a:solidFill>
                <a:effectLst/>
                <a:latin typeface="+mn-lt"/>
                <a:ea typeface="+mn-ea"/>
                <a:cs typeface="+mn-cs"/>
              </a:rPr>
              <a:t>Todd Tucker was hired to head the music theory department, and in 1982, Bill West joined the faculty, teaching flute and music theory as well.</a:t>
            </a:r>
          </a:p>
          <a:p>
            <a:endParaRPr lang="en-US" baseline="30000" dirty="0" smtClean="0"/>
          </a:p>
          <a:p>
            <a:endParaRPr lang="en-US" baseline="30000" dirty="0" smtClean="0"/>
          </a:p>
          <a:p>
            <a:endParaRPr lang="en-US" baseline="30000" dirty="0" smtClean="0"/>
          </a:p>
          <a:p>
            <a:endParaRPr lang="en-US" baseline="30000" dirty="0"/>
          </a:p>
        </p:txBody>
      </p:sp>
      <p:sp>
        <p:nvSpPr>
          <p:cNvPr id="4" name="Slide Number Placeholder 3"/>
          <p:cNvSpPr>
            <a:spLocks noGrp="1"/>
          </p:cNvSpPr>
          <p:nvPr>
            <p:ph type="sldNum" sz="quarter" idx="10"/>
          </p:nvPr>
        </p:nvSpPr>
        <p:spPr/>
        <p:txBody>
          <a:bodyPr/>
          <a:lstStyle/>
          <a:p>
            <a:fld id="{5FE20DDF-7F4A-2C40-9AF2-B17C92F02B76}" type="slidenum">
              <a:rPr lang="en-US" smtClean="0"/>
              <a:t>54</a:t>
            </a:fld>
            <a:endParaRPr lang="en-US"/>
          </a:p>
        </p:txBody>
      </p:sp>
    </p:spTree>
    <p:extLst>
      <p:ext uri="{BB962C8B-B14F-4D97-AF65-F5344CB8AC3E}">
        <p14:creationId xmlns:p14="http://schemas.microsoft.com/office/powerpoint/2010/main" val="5860802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Evelyn Chapel on the campus of Illinois Wesleyan was dedicated on September 19, 1984,</a:t>
            </a:r>
            <a:r>
              <a:rPr lang="en-US" baseline="0" dirty="0" smtClean="0"/>
              <a:t> and even though has never been an official part of the School of Music, its space and superb acoustics have made it a desirable venue for many musical performances sponsored by the School.  For the dedication of the Chapel, School of Music faculty member, Bedford Watkins penned and composed text and music for the hymn “On this Day of Dedication,” which will be sung as part of this year’s Homecoming Chapel service, tomorrow morning.</a:t>
            </a:r>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55</a:t>
            </a:fld>
            <a:endParaRPr lang="en-US"/>
          </a:p>
        </p:txBody>
      </p:sp>
    </p:spTree>
    <p:extLst>
      <p:ext uri="{BB962C8B-B14F-4D97-AF65-F5344CB8AC3E}">
        <p14:creationId xmlns:p14="http://schemas.microsoft.com/office/powerpoint/2010/main" val="17771374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Robert A. </a:t>
            </a:r>
            <a:r>
              <a:rPr lang="en-US" sz="1200" kern="1200" dirty="0" err="1" smtClean="0">
                <a:solidFill>
                  <a:schemeClr val="tx1"/>
                </a:solidFill>
                <a:effectLst/>
                <a:latin typeface="+mn-lt"/>
                <a:ea typeface="+mn-ea"/>
                <a:cs typeface="+mn-cs"/>
              </a:rPr>
              <a:t>Kvam</a:t>
            </a:r>
            <a:r>
              <a:rPr lang="en-US" sz="1200" kern="1200" dirty="0" smtClean="0">
                <a:solidFill>
                  <a:schemeClr val="tx1"/>
                </a:solidFill>
                <a:effectLst/>
                <a:latin typeface="+mn-lt"/>
                <a:ea typeface="+mn-ea"/>
                <a:cs typeface="+mn-cs"/>
              </a:rPr>
              <a:t> joined the faculty of Illinois Wesleyan as Director of the School of Music in 1987. During his 10-year administration several faculty were hired who continue to play vital roles within the School. Among these are Professors </a:t>
            </a:r>
            <a:r>
              <a:rPr lang="en-US" sz="1200" kern="1200" dirty="0" err="1" smtClean="0">
                <a:solidFill>
                  <a:schemeClr val="tx1"/>
                </a:solidFill>
                <a:effectLst/>
                <a:latin typeface="+mn-lt"/>
                <a:ea typeface="+mn-ea"/>
                <a:cs typeface="+mn-cs"/>
              </a:rPr>
              <a:t>Vadim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Mazo</a:t>
            </a:r>
            <a:r>
              <a:rPr lang="en-US" sz="1200" kern="1200" dirty="0" smtClean="0">
                <a:solidFill>
                  <a:schemeClr val="tx1"/>
                </a:solidFill>
                <a:effectLst/>
                <a:latin typeface="+mn-lt"/>
                <a:ea typeface="+mn-ea"/>
                <a:cs typeface="+mn-cs"/>
              </a:rPr>
              <a:t> (violinist and chair of the String Department), Linda </a:t>
            </a:r>
            <a:r>
              <a:rPr lang="en-US" sz="1200" kern="1200" dirty="0" err="1" smtClean="0">
                <a:solidFill>
                  <a:schemeClr val="tx1"/>
                </a:solidFill>
                <a:effectLst/>
                <a:latin typeface="+mn-lt"/>
                <a:ea typeface="+mn-ea"/>
                <a:cs typeface="+mn-cs"/>
              </a:rPr>
              <a:t>Farquharson</a:t>
            </a:r>
            <a:r>
              <a:rPr lang="en-US" sz="1200" kern="1200" dirty="0" smtClean="0">
                <a:solidFill>
                  <a:schemeClr val="tx1"/>
                </a:solidFill>
                <a:effectLst/>
                <a:latin typeface="+mn-lt"/>
                <a:ea typeface="+mn-ea"/>
                <a:cs typeface="+mn-cs"/>
              </a:rPr>
              <a:t> (mezzo soprano), Roger Garrett (clarinetist), composer and theorist David </a:t>
            </a:r>
            <a:r>
              <a:rPr lang="en-US" sz="1200" kern="1200" dirty="0" err="1" smtClean="0">
                <a:solidFill>
                  <a:schemeClr val="tx1"/>
                </a:solidFill>
                <a:effectLst/>
                <a:latin typeface="+mn-lt"/>
                <a:ea typeface="+mn-ea"/>
                <a:cs typeface="+mn-cs"/>
              </a:rPr>
              <a:t>Vayo</a:t>
            </a:r>
            <a:r>
              <a:rPr lang="en-US" sz="1200" kern="1200" dirty="0" smtClean="0">
                <a:solidFill>
                  <a:schemeClr val="tx1"/>
                </a:solidFill>
                <a:effectLst/>
                <a:latin typeface="+mn-lt"/>
                <a:ea typeface="+mn-ea"/>
                <a:cs typeface="+mn-cs"/>
              </a:rPr>
              <a:t>, and Scott Ferguson, Chair of the Voice &amp; Choral Department.  Other faculty members hired by Dr. </a:t>
            </a:r>
            <a:r>
              <a:rPr lang="en-US" sz="1200" kern="1200" dirty="0" err="1" smtClean="0">
                <a:solidFill>
                  <a:schemeClr val="tx1"/>
                </a:solidFill>
                <a:effectLst/>
                <a:latin typeface="+mn-lt"/>
                <a:ea typeface="+mn-ea"/>
                <a:cs typeface="+mn-cs"/>
              </a:rPr>
              <a:t>Kvam</a:t>
            </a:r>
            <a:r>
              <a:rPr lang="en-US" sz="1200" kern="1200" dirty="0" smtClean="0">
                <a:solidFill>
                  <a:schemeClr val="tx1"/>
                </a:solidFill>
                <a:effectLst/>
                <a:latin typeface="+mn-lt"/>
                <a:ea typeface="+mn-ea"/>
                <a:cs typeface="+mn-cs"/>
              </a:rPr>
              <a:t> who have since gone on to teach elsewhere include Mark Hansen (piano), Barrington Coleman (voice), Sheila Bondurant-Kohler (music education), and Michael Cooper, (musicology).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response to the diminished interest</a:t>
            </a:r>
            <a:r>
              <a:rPr lang="en-US" sz="1200" kern="1200" baseline="0" dirty="0" smtClean="0">
                <a:solidFill>
                  <a:schemeClr val="tx1"/>
                </a:solidFill>
                <a:effectLst/>
                <a:latin typeface="+mn-lt"/>
                <a:ea typeface="+mn-ea"/>
                <a:cs typeface="+mn-cs"/>
              </a:rPr>
              <a:t> and enrollment of </a:t>
            </a:r>
            <a:r>
              <a:rPr lang="en-US" sz="1200" kern="1200" dirty="0" smtClean="0">
                <a:solidFill>
                  <a:schemeClr val="tx1"/>
                </a:solidFill>
                <a:effectLst/>
                <a:latin typeface="+mn-lt"/>
                <a:ea typeface="+mn-ea"/>
                <a:cs typeface="+mn-cs"/>
              </a:rPr>
              <a:t>students, both the Bachelor of Music</a:t>
            </a:r>
            <a:r>
              <a:rPr lang="en-US" sz="1200" kern="1200" baseline="0" dirty="0" smtClean="0">
                <a:solidFill>
                  <a:schemeClr val="tx1"/>
                </a:solidFill>
                <a:effectLst/>
                <a:latin typeface="+mn-lt"/>
                <a:ea typeface="+mn-ea"/>
                <a:cs typeface="+mn-cs"/>
              </a:rPr>
              <a:t> degree programs</a:t>
            </a:r>
            <a:r>
              <a:rPr lang="en-US" sz="1200" kern="1200" dirty="0" smtClean="0">
                <a:solidFill>
                  <a:schemeClr val="tx1"/>
                </a:solidFill>
                <a:effectLst/>
                <a:latin typeface="+mn-lt"/>
                <a:ea typeface="+mn-ea"/>
                <a:cs typeface="+mn-cs"/>
              </a:rPr>
              <a:t> in Piano Pedagogy, and Sacred Music  were dropped from the curriculum. On the other hand, increased interest in string and chamber music, lead to the creation in 1987 of the </a:t>
            </a:r>
            <a:r>
              <a:rPr lang="en-US" sz="1200" i="1" kern="1200" dirty="0" smtClean="0">
                <a:solidFill>
                  <a:schemeClr val="tx1"/>
                </a:solidFill>
                <a:effectLst/>
                <a:latin typeface="+mn-lt"/>
                <a:ea typeface="+mn-ea"/>
                <a:cs typeface="+mn-cs"/>
              </a:rPr>
              <a:t>Wesleyan </a:t>
            </a:r>
            <a:r>
              <a:rPr lang="en-US" sz="1200" i="1" kern="1200" dirty="0" err="1" smtClean="0">
                <a:solidFill>
                  <a:schemeClr val="tx1"/>
                </a:solidFill>
                <a:effectLst/>
                <a:latin typeface="+mn-lt"/>
                <a:ea typeface="+mn-ea"/>
                <a:cs typeface="+mn-cs"/>
              </a:rPr>
              <a:t>Camerata</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  chamber orchestra directed by Professor </a:t>
            </a:r>
            <a:r>
              <a:rPr lang="en-US" sz="1200" kern="1200" dirty="0" err="1" smtClean="0">
                <a:solidFill>
                  <a:schemeClr val="tx1"/>
                </a:solidFill>
                <a:effectLst/>
                <a:latin typeface="+mn-lt"/>
                <a:ea typeface="+mn-ea"/>
                <a:cs typeface="+mn-cs"/>
              </a:rPr>
              <a:t>Vadim</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Mazo</a:t>
            </a:r>
            <a:r>
              <a:rPr lang="en-US" sz="1200" kern="1200" dirty="0" smtClean="0">
                <a:solidFill>
                  <a:schemeClr val="tx1"/>
                </a:solidFill>
                <a:effectLst/>
                <a:latin typeface="+mn-lt"/>
                <a:ea typeface="+mn-ea"/>
                <a:cs typeface="+mn-cs"/>
              </a:rPr>
              <a:t>.   In 1991 Professor David </a:t>
            </a:r>
            <a:r>
              <a:rPr lang="en-US" sz="1200" kern="1200" dirty="0" err="1" smtClean="0">
                <a:solidFill>
                  <a:schemeClr val="tx1"/>
                </a:solidFill>
                <a:effectLst/>
                <a:latin typeface="+mn-lt"/>
                <a:ea typeface="+mn-ea"/>
                <a:cs typeface="+mn-cs"/>
              </a:rPr>
              <a:t>Vayo</a:t>
            </a:r>
            <a:r>
              <a:rPr lang="en-US" sz="1200" kern="1200" dirty="0" smtClean="0">
                <a:solidFill>
                  <a:schemeClr val="tx1"/>
                </a:solidFill>
                <a:effectLst/>
                <a:latin typeface="+mn-lt"/>
                <a:ea typeface="+mn-ea"/>
                <a:cs typeface="+mn-cs"/>
              </a:rPr>
              <a:t> initiated the </a:t>
            </a:r>
            <a:r>
              <a:rPr lang="en-US" sz="1200" i="1" kern="1200" dirty="0" smtClean="0">
                <a:solidFill>
                  <a:schemeClr val="tx1"/>
                </a:solidFill>
                <a:effectLst/>
                <a:latin typeface="+mn-lt"/>
                <a:ea typeface="+mn-ea"/>
                <a:cs typeface="+mn-cs"/>
              </a:rPr>
              <a:t>New Music Café </a:t>
            </a:r>
            <a:r>
              <a:rPr lang="en-US" sz="1200" kern="1200" dirty="0" smtClean="0">
                <a:solidFill>
                  <a:schemeClr val="tx1"/>
                </a:solidFill>
                <a:effectLst/>
                <a:latin typeface="+mn-lt"/>
                <a:ea typeface="+mn-ea"/>
                <a:cs typeface="+mn-cs"/>
              </a:rPr>
              <a:t>concert series, highlighting the music of IWU student composers. And also in 1991, the first </a:t>
            </a:r>
            <a:r>
              <a:rPr lang="en-US" sz="1200" i="1" kern="1200" dirty="0" smtClean="0">
                <a:solidFill>
                  <a:schemeClr val="tx1"/>
                </a:solidFill>
                <a:effectLst/>
                <a:latin typeface="+mn-lt"/>
                <a:ea typeface="+mn-ea"/>
                <a:cs typeface="+mn-cs"/>
              </a:rPr>
              <a:t>Martin Luther King Gospel Music Festival </a:t>
            </a:r>
            <a:r>
              <a:rPr lang="en-US" sz="1200" kern="1200" dirty="0" smtClean="0">
                <a:solidFill>
                  <a:schemeClr val="tx1"/>
                </a:solidFill>
                <a:effectLst/>
                <a:latin typeface="+mn-lt"/>
                <a:ea typeface="+mn-ea"/>
                <a:cs typeface="+mn-cs"/>
              </a:rPr>
              <a:t>was held at IWU, both honoring Dr. King, and reaching out to the African-American community of Bloomington/Normal.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Dr. </a:t>
            </a:r>
            <a:r>
              <a:rPr lang="en-US" sz="1200" kern="1200" dirty="0" err="1" smtClean="0">
                <a:solidFill>
                  <a:schemeClr val="tx1"/>
                </a:solidFill>
                <a:effectLst/>
                <a:latin typeface="+mn-lt"/>
                <a:ea typeface="+mn-ea"/>
                <a:cs typeface="+mn-cs"/>
              </a:rPr>
              <a:t>Kvam</a:t>
            </a:r>
            <a:r>
              <a:rPr lang="en-US" sz="1200" kern="1200" dirty="0" smtClean="0">
                <a:solidFill>
                  <a:schemeClr val="tx1"/>
                </a:solidFill>
                <a:effectLst/>
                <a:latin typeface="+mn-lt"/>
                <a:ea typeface="+mn-ea"/>
                <a:cs typeface="+mn-cs"/>
              </a:rPr>
              <a:t> left Illinois Wesleyan at the close of the 1996/97 academic years to assume a position as Dean of the College of fine Arts at Ball State University in Muncie, Indiana.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Following a year in which Professor Lawrence Campbell served as Acting Director of the School of Music, Dr. Mario J. </a:t>
            </a:r>
            <a:r>
              <a:rPr lang="en-US" sz="1200" kern="1200" dirty="0" err="1" smtClean="0">
                <a:solidFill>
                  <a:schemeClr val="tx1"/>
                </a:solidFill>
                <a:effectLst/>
                <a:latin typeface="+mn-lt"/>
                <a:ea typeface="+mn-ea"/>
                <a:cs typeface="+mn-cs"/>
              </a:rPr>
              <a:t>Pelusi</a:t>
            </a:r>
            <a:r>
              <a:rPr lang="en-US" sz="1200" kern="1200" dirty="0" smtClean="0">
                <a:solidFill>
                  <a:schemeClr val="tx1"/>
                </a:solidFill>
                <a:effectLst/>
                <a:latin typeface="+mn-lt"/>
                <a:ea typeface="+mn-ea"/>
                <a:cs typeface="+mn-cs"/>
              </a:rPr>
              <a:t> was hired in 1998 to</a:t>
            </a:r>
            <a:r>
              <a:rPr lang="en-US" sz="1200" kern="1200" baseline="0" dirty="0" smtClean="0">
                <a:solidFill>
                  <a:schemeClr val="tx1"/>
                </a:solidFill>
                <a:effectLst/>
                <a:latin typeface="+mn-lt"/>
                <a:ea typeface="+mn-ea"/>
                <a:cs typeface="+mn-cs"/>
              </a:rPr>
              <a:t> be</a:t>
            </a:r>
            <a:r>
              <a:rPr lang="en-US" sz="1200" kern="1200" dirty="0" smtClean="0">
                <a:solidFill>
                  <a:schemeClr val="tx1"/>
                </a:solidFill>
                <a:effectLst/>
                <a:latin typeface="+mn-lt"/>
                <a:ea typeface="+mn-ea"/>
                <a:cs typeface="+mn-cs"/>
              </a:rPr>
              <a:t> School Director and Professor of Music Composition &amp; Theory.  Dr. </a:t>
            </a:r>
            <a:r>
              <a:rPr lang="en-US" sz="1200" kern="1200" dirty="0" err="1" smtClean="0">
                <a:solidFill>
                  <a:schemeClr val="tx1"/>
                </a:solidFill>
                <a:effectLst/>
                <a:latin typeface="+mn-lt"/>
                <a:ea typeface="+mn-ea"/>
                <a:cs typeface="+mn-cs"/>
              </a:rPr>
              <a:t>Pelusi</a:t>
            </a:r>
            <a:r>
              <a:rPr lang="en-US" sz="1200" kern="1200" dirty="0" smtClean="0">
                <a:solidFill>
                  <a:schemeClr val="tx1"/>
                </a:solidFill>
                <a:effectLst/>
                <a:latin typeface="+mn-lt"/>
                <a:ea typeface="+mn-ea"/>
                <a:cs typeface="+mn-cs"/>
              </a:rPr>
              <a:t> arrived with an established record as a composer, theorist, conductor, and music educator. He also brought with him a career in the commercial music industry; both as a performing jazz musician, and as a composer of film and television scores. </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This background well-positioned him to lead the school at a critical time, when across the nation, music curricula in higher education were in a state of flux, and when demographics, musical backgrounds, and interests of music students, often differed from those earlier generations.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new generation of students might equally be interested in pursuing careers in jazz or popular music, music technology, or in combining musical studies with other disciplines such as anthropology, business or psychology. </a:t>
            </a:r>
            <a:r>
              <a:rPr lang="en-US" sz="1200" kern="1200" baseline="0" dirty="0" smtClean="0">
                <a:solidFill>
                  <a:schemeClr val="tx1"/>
                </a:solidFill>
                <a:effectLst/>
                <a:latin typeface="+mn-lt"/>
                <a:ea typeface="+mn-ea"/>
                <a:cs typeface="+mn-cs"/>
              </a:rPr>
              <a:t>Responding</a:t>
            </a:r>
            <a:r>
              <a:rPr lang="en-US" sz="1200" kern="1200" dirty="0" smtClean="0">
                <a:solidFill>
                  <a:schemeClr val="tx1"/>
                </a:solidFill>
                <a:effectLst/>
                <a:latin typeface="+mn-lt"/>
                <a:ea typeface="+mn-ea"/>
                <a:cs typeface="+mn-cs"/>
              </a:rPr>
              <a:t> to such diverging interests, and remaining competitive with neighboring college and university music programs, was and continues to be a s challenge</a:t>
            </a:r>
            <a:r>
              <a:rPr lang="en-US" sz="1200" kern="1200" baseline="0" dirty="0" smtClean="0">
                <a:solidFill>
                  <a:schemeClr val="tx1"/>
                </a:solidFill>
                <a:effectLst/>
                <a:latin typeface="+mn-lt"/>
                <a:ea typeface="+mn-ea"/>
                <a:cs typeface="+mn-cs"/>
              </a:rPr>
              <a:t> - </a:t>
            </a:r>
            <a:r>
              <a:rPr lang="en-US" sz="1200" kern="1200" dirty="0" smtClean="0">
                <a:solidFill>
                  <a:schemeClr val="tx1"/>
                </a:solidFill>
                <a:effectLst/>
                <a:latin typeface="+mn-lt"/>
                <a:ea typeface="+mn-ea"/>
                <a:cs typeface="+mn-cs"/>
              </a:rPr>
              <a:t> to the School of Music and Illinois</a:t>
            </a:r>
            <a:r>
              <a:rPr lang="en-US" sz="1200" kern="1200" baseline="0" dirty="0" smtClean="0">
                <a:solidFill>
                  <a:schemeClr val="tx1"/>
                </a:solidFill>
                <a:effectLst/>
                <a:latin typeface="+mn-lt"/>
                <a:ea typeface="+mn-ea"/>
                <a:cs typeface="+mn-cs"/>
              </a:rPr>
              <a:t> Wesleyan in general</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i="1" dirty="0"/>
          </a:p>
        </p:txBody>
      </p:sp>
      <p:sp>
        <p:nvSpPr>
          <p:cNvPr id="4" name="Slide Number Placeholder 3"/>
          <p:cNvSpPr>
            <a:spLocks noGrp="1"/>
          </p:cNvSpPr>
          <p:nvPr>
            <p:ph type="sldNum" sz="quarter" idx="10"/>
          </p:nvPr>
        </p:nvSpPr>
        <p:spPr/>
        <p:txBody>
          <a:bodyPr/>
          <a:lstStyle/>
          <a:p>
            <a:fld id="{5FE20DDF-7F4A-2C40-9AF2-B17C92F02B76}" type="slidenum">
              <a:rPr lang="en-US" smtClean="0"/>
              <a:t>56</a:t>
            </a:fld>
            <a:endParaRPr lang="en-US"/>
          </a:p>
        </p:txBody>
      </p:sp>
    </p:spTree>
    <p:extLst>
      <p:ext uri="{BB962C8B-B14F-4D97-AF65-F5344CB8AC3E}">
        <p14:creationId xmlns:p14="http://schemas.microsoft.com/office/powerpoint/2010/main" val="61696040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2014, the Faculty of the School of Music hold performance, research, and teaching</a:t>
            </a:r>
            <a:r>
              <a:rPr lang="en-US" sz="1200" kern="1200" baseline="0" dirty="0" smtClean="0">
                <a:solidFill>
                  <a:schemeClr val="tx1"/>
                </a:solidFill>
                <a:effectLst/>
                <a:latin typeface="+mn-lt"/>
                <a:ea typeface="+mn-ea"/>
                <a:cs typeface="+mn-cs"/>
              </a:rPr>
              <a:t> expertise in a wide variety of musical concentrations, striving</a:t>
            </a:r>
            <a:r>
              <a:rPr lang="en-US" sz="1200" kern="1200" dirty="0" smtClean="0">
                <a:solidFill>
                  <a:schemeClr val="tx1"/>
                </a:solidFill>
                <a:effectLst/>
                <a:latin typeface="+mn-lt"/>
                <a:ea typeface="+mn-ea"/>
                <a:cs typeface="+mn-cs"/>
              </a:rPr>
              <a:t> to keep the curriculum vital and responsive to today’s diverse musical scene. Among</a:t>
            </a:r>
            <a:r>
              <a:rPr lang="en-US" sz="1200" kern="1200" baseline="0" dirty="0" smtClean="0">
                <a:solidFill>
                  <a:schemeClr val="tx1"/>
                </a:solidFill>
                <a:effectLst/>
                <a:latin typeface="+mn-lt"/>
                <a:ea typeface="+mn-ea"/>
                <a:cs typeface="+mn-cs"/>
              </a:rPr>
              <a:t> their endeavors are the development of new courses, the creation of new performance ensembles/venues, and the establishment of  multiple opportunities for student, and student/faculty research.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Pictured</a:t>
            </a:r>
            <a:r>
              <a:rPr lang="en-US" sz="1200" kern="1200" baseline="0" dirty="0" smtClean="0">
                <a:solidFill>
                  <a:schemeClr val="tx1"/>
                </a:solidFill>
                <a:effectLst/>
                <a:latin typeface="+mn-lt"/>
                <a:ea typeface="+mn-ea"/>
                <a:cs typeface="+mn-cs"/>
              </a:rPr>
              <a:t> above are:  Mario </a:t>
            </a:r>
            <a:r>
              <a:rPr lang="en-US" sz="1200" kern="1200" baseline="0" dirty="0" err="1" smtClean="0">
                <a:solidFill>
                  <a:schemeClr val="tx1"/>
                </a:solidFill>
                <a:effectLst/>
                <a:latin typeface="+mn-lt"/>
                <a:ea typeface="+mn-ea"/>
                <a:cs typeface="+mn-cs"/>
              </a:rPr>
              <a:t>Pelusi</a:t>
            </a:r>
            <a:r>
              <a:rPr lang="en-US" sz="1200" kern="1200" baseline="0" dirty="0" smtClean="0">
                <a:solidFill>
                  <a:schemeClr val="tx1"/>
                </a:solidFill>
                <a:effectLst/>
                <a:latin typeface="+mn-lt"/>
                <a:ea typeface="+mn-ea"/>
                <a:cs typeface="+mn-cs"/>
              </a:rPr>
              <a:t> (Director of </a:t>
            </a:r>
            <a:r>
              <a:rPr lang="en-US" sz="1200" kern="1200" baseline="0" dirty="0" err="1" smtClean="0">
                <a:solidFill>
                  <a:schemeClr val="tx1"/>
                </a:solidFill>
                <a:effectLst/>
                <a:latin typeface="+mn-lt"/>
                <a:ea typeface="+mn-ea"/>
                <a:cs typeface="+mn-cs"/>
              </a:rPr>
              <a:t>SoM</a:t>
            </a:r>
            <a:r>
              <a:rPr lang="en-US" sz="1200" kern="1200" baseline="0" dirty="0" smtClean="0">
                <a:solidFill>
                  <a:schemeClr val="tx1"/>
                </a:solidFill>
                <a:effectLst/>
                <a:latin typeface="+mn-lt"/>
                <a:ea typeface="+mn-ea"/>
                <a:cs typeface="+mn-cs"/>
              </a:rPr>
              <a:t>, music composition &amp; theory), William West (flute, music theory) David </a:t>
            </a:r>
            <a:r>
              <a:rPr lang="en-US" sz="1200" kern="1200" baseline="0" dirty="0" err="1" smtClean="0">
                <a:solidFill>
                  <a:schemeClr val="tx1"/>
                </a:solidFill>
                <a:effectLst/>
                <a:latin typeface="+mn-lt"/>
                <a:ea typeface="+mn-ea"/>
                <a:cs typeface="+mn-cs"/>
              </a:rPr>
              <a:t>Vayo</a:t>
            </a:r>
            <a:r>
              <a:rPr lang="en-US" sz="1200" kern="1200" baseline="0" dirty="0" smtClean="0">
                <a:solidFill>
                  <a:schemeClr val="tx1"/>
                </a:solidFill>
                <a:effectLst/>
                <a:latin typeface="+mn-lt"/>
                <a:ea typeface="+mn-ea"/>
                <a:cs typeface="+mn-cs"/>
              </a:rPr>
              <a:t> (Chair of the Composition &amp; Theory Department), </a:t>
            </a:r>
            <a:r>
              <a:rPr lang="en-US" sz="1200" kern="1200" baseline="0" dirty="0" err="1" smtClean="0">
                <a:solidFill>
                  <a:schemeClr val="tx1"/>
                </a:solidFill>
                <a:effectLst/>
                <a:latin typeface="+mn-lt"/>
                <a:ea typeface="+mn-ea"/>
                <a:cs typeface="+mn-cs"/>
              </a:rPr>
              <a:t>Vadim</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Mazo</a:t>
            </a:r>
            <a:r>
              <a:rPr lang="en-US" sz="1200" kern="1200" baseline="0" dirty="0" smtClean="0">
                <a:solidFill>
                  <a:schemeClr val="tx1"/>
                </a:solidFill>
                <a:effectLst/>
                <a:latin typeface="+mn-lt"/>
                <a:ea typeface="+mn-ea"/>
                <a:cs typeface="+mn-cs"/>
              </a:rPr>
              <a:t> (violin, Chair of the String Department), Roger Garrett (clarinet), Linda </a:t>
            </a:r>
            <a:r>
              <a:rPr lang="en-US" sz="1200" kern="1200" baseline="0" dirty="0" err="1" smtClean="0">
                <a:solidFill>
                  <a:schemeClr val="tx1"/>
                </a:solidFill>
                <a:effectLst/>
                <a:latin typeface="+mn-lt"/>
                <a:ea typeface="+mn-ea"/>
                <a:cs typeface="+mn-cs"/>
              </a:rPr>
              <a:t>Farquharson</a:t>
            </a:r>
            <a:r>
              <a:rPr lang="en-US" sz="1200" kern="1200" baseline="0" dirty="0" smtClean="0">
                <a:solidFill>
                  <a:schemeClr val="tx1"/>
                </a:solidFill>
                <a:effectLst/>
                <a:latin typeface="+mn-lt"/>
                <a:ea typeface="+mn-ea"/>
                <a:cs typeface="+mn-cs"/>
              </a:rPr>
              <a:t> (voice), Scott Ferguson (voice, choir, Chair of the Voice &amp; Choral Department), Kent Cook (piano, Chair of the Keyboard Department), Nina Gordon (violoncello chamber music), Adriana Ponce and Steven Press (musicology), Robert </a:t>
            </a:r>
            <a:r>
              <a:rPr lang="en-US" sz="1200" kern="1200" baseline="0" dirty="0" err="1" smtClean="0">
                <a:solidFill>
                  <a:schemeClr val="tx1"/>
                </a:solidFill>
                <a:effectLst/>
                <a:latin typeface="+mn-lt"/>
                <a:ea typeface="+mn-ea"/>
                <a:cs typeface="+mn-cs"/>
              </a:rPr>
              <a:t>Mangialardi</a:t>
            </a:r>
            <a:r>
              <a:rPr lang="en-US" sz="1200" kern="1200" baseline="0" dirty="0" smtClean="0">
                <a:solidFill>
                  <a:schemeClr val="tx1"/>
                </a:solidFill>
                <a:effectLst/>
                <a:latin typeface="+mn-lt"/>
                <a:ea typeface="+mn-ea"/>
                <a:cs typeface="+mn-cs"/>
              </a:rPr>
              <a:t> (voice), Joseph </a:t>
            </a:r>
            <a:r>
              <a:rPr lang="en-US" sz="1200" kern="1200" baseline="0" dirty="0" err="1" smtClean="0">
                <a:solidFill>
                  <a:schemeClr val="tx1"/>
                </a:solidFill>
                <a:effectLst/>
                <a:latin typeface="+mn-lt"/>
                <a:ea typeface="+mn-ea"/>
                <a:cs typeface="+mn-cs"/>
              </a:rPr>
              <a:t>Plazak</a:t>
            </a:r>
            <a:r>
              <a:rPr lang="en-US" sz="1200" kern="1200" baseline="0" dirty="0" smtClean="0">
                <a:solidFill>
                  <a:schemeClr val="tx1"/>
                </a:solidFill>
                <a:effectLst/>
                <a:latin typeface="+mn-lt"/>
                <a:ea typeface="+mn-ea"/>
                <a:cs typeface="+mn-cs"/>
              </a:rPr>
              <a:t> (music theory), William Hudson (voice), Jamie Rose-</a:t>
            </a:r>
            <a:r>
              <a:rPr lang="en-US" sz="1200" kern="1200" baseline="0" dirty="0" err="1" smtClean="0">
                <a:solidFill>
                  <a:schemeClr val="tx1"/>
                </a:solidFill>
                <a:effectLst/>
                <a:latin typeface="+mn-lt"/>
                <a:ea typeface="+mn-ea"/>
                <a:cs typeface="+mn-cs"/>
              </a:rPr>
              <a:t>Guarinne</a:t>
            </a:r>
            <a:r>
              <a:rPr lang="en-US" sz="1200" kern="1200" baseline="0" dirty="0" smtClean="0">
                <a:solidFill>
                  <a:schemeClr val="tx1"/>
                </a:solidFill>
                <a:effectLst/>
                <a:latin typeface="+mn-lt"/>
                <a:ea typeface="+mn-ea"/>
                <a:cs typeface="+mn-cs"/>
              </a:rPr>
              <a:t> (voice), Timothy </a:t>
            </a:r>
            <a:r>
              <a:rPr lang="en-US" sz="1200" kern="1200" baseline="0" dirty="0" err="1" smtClean="0">
                <a:solidFill>
                  <a:schemeClr val="tx1"/>
                </a:solidFill>
                <a:effectLst/>
                <a:latin typeface="+mn-lt"/>
                <a:ea typeface="+mn-ea"/>
                <a:cs typeface="+mn-cs"/>
              </a:rPr>
              <a:t>Pitchford</a:t>
            </a:r>
            <a:r>
              <a:rPr lang="en-US" sz="1200" kern="1200" baseline="0" dirty="0" smtClean="0">
                <a:solidFill>
                  <a:schemeClr val="tx1"/>
                </a:solidFill>
                <a:effectLst/>
                <a:latin typeface="+mn-lt"/>
                <a:ea typeface="+mn-ea"/>
                <a:cs typeface="+mn-cs"/>
              </a:rPr>
              <a:t> (trombone, Chair of Woodwind, Brass &amp; Percussion Department), </a:t>
            </a:r>
            <a:r>
              <a:rPr lang="en-US" sz="1200" kern="1200" baseline="0" dirty="0" err="1" smtClean="0">
                <a:solidFill>
                  <a:schemeClr val="tx1"/>
                </a:solidFill>
                <a:effectLst/>
                <a:latin typeface="+mn-lt"/>
                <a:ea typeface="+mn-ea"/>
                <a:cs typeface="+mn-cs"/>
              </a:rPr>
              <a:t>Ilya</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Radoslavov</a:t>
            </a:r>
            <a:r>
              <a:rPr lang="en-US" sz="1200" kern="1200" baseline="0" dirty="0" smtClean="0">
                <a:solidFill>
                  <a:schemeClr val="tx1"/>
                </a:solidFill>
                <a:effectLst/>
                <a:latin typeface="+mn-lt"/>
                <a:ea typeface="+mn-ea"/>
                <a:cs typeface="+mn-cs"/>
              </a:rPr>
              <a:t> (piano), Lisa Nelson (violin, viola), Tamara </a:t>
            </a:r>
            <a:r>
              <a:rPr lang="en-US" sz="1200" kern="1200" baseline="0" dirty="0" err="1" smtClean="0">
                <a:solidFill>
                  <a:schemeClr val="tx1"/>
                </a:solidFill>
                <a:effectLst/>
                <a:latin typeface="+mn-lt"/>
                <a:ea typeface="+mn-ea"/>
                <a:cs typeface="+mn-cs"/>
              </a:rPr>
              <a:t>Thies</a:t>
            </a:r>
            <a:r>
              <a:rPr lang="en-US" sz="1200" kern="1200" baseline="0" dirty="0" smtClean="0">
                <a:solidFill>
                  <a:schemeClr val="tx1"/>
                </a:solidFill>
                <a:effectLst/>
                <a:latin typeface="+mn-lt"/>
                <a:ea typeface="+mn-ea"/>
                <a:cs typeface="+mn-cs"/>
              </a:rPr>
              <a:t> (Chair of the Music Education Department), Andrew </a:t>
            </a:r>
            <a:r>
              <a:rPr lang="en-US" sz="1200" kern="1200" baseline="0" dirty="0" err="1" smtClean="0">
                <a:solidFill>
                  <a:schemeClr val="tx1"/>
                </a:solidFill>
                <a:effectLst/>
                <a:latin typeface="+mn-lt"/>
                <a:ea typeface="+mn-ea"/>
                <a:cs typeface="+mn-cs"/>
              </a:rPr>
              <a:t>Dahan</a:t>
            </a:r>
            <a:r>
              <a:rPr lang="en-US" sz="1200" kern="1200" baseline="0" dirty="0" smtClean="0">
                <a:solidFill>
                  <a:schemeClr val="tx1"/>
                </a:solidFill>
                <a:effectLst/>
                <a:latin typeface="+mn-lt"/>
                <a:ea typeface="+mn-ea"/>
                <a:cs typeface="+mn-cs"/>
              </a:rPr>
              <a:t> (music education).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red since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FE20DDF-7F4A-2C40-9AF2-B17C92F02B76}" type="slidenum">
              <a:rPr lang="en-US" smtClean="0"/>
              <a:t>57</a:t>
            </a:fld>
            <a:endParaRPr lang="en-US"/>
          </a:p>
        </p:txBody>
      </p:sp>
    </p:spTree>
    <p:extLst>
      <p:ext uri="{BB962C8B-B14F-4D97-AF65-F5344CB8AC3E}">
        <p14:creationId xmlns:p14="http://schemas.microsoft.com/office/powerpoint/2010/main" val="25064334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Finally, what about the alumni of the School of Music; their careers and accomplishments?  I have spoken very little of these, because to do so would require many</a:t>
            </a:r>
            <a:r>
              <a:rPr lang="en-US" sz="1200" kern="1200" baseline="0" dirty="0" smtClean="0">
                <a:solidFill>
                  <a:schemeClr val="tx1"/>
                </a:solidFill>
                <a:effectLst/>
                <a:latin typeface="+mn-lt"/>
                <a:ea typeface="+mn-ea"/>
                <a:cs typeface="+mn-cs"/>
              </a:rPr>
              <a:t> more hours of your time</a:t>
            </a:r>
            <a:r>
              <a:rPr lang="en-US" sz="1200" kern="1200" dirty="0" smtClean="0">
                <a:solidFill>
                  <a:schemeClr val="tx1"/>
                </a:solidFill>
                <a:effectLst/>
                <a:latin typeface="+mn-lt"/>
                <a:ea typeface="+mn-ea"/>
                <a:cs typeface="+mn-cs"/>
              </a:rPr>
              <a:t>.</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But as you well know, Illinois Wesleyan has consistently attracted music students</a:t>
            </a:r>
            <a:r>
              <a:rPr lang="en-US" sz="1200" kern="1200" baseline="0" dirty="0" smtClean="0">
                <a:solidFill>
                  <a:schemeClr val="tx1"/>
                </a:solidFill>
                <a:effectLst/>
                <a:latin typeface="+mn-lt"/>
                <a:ea typeface="+mn-ea"/>
                <a:cs typeface="+mn-cs"/>
              </a:rPr>
              <a:t> of high caliber, from</a:t>
            </a:r>
            <a:r>
              <a:rPr lang="en-US" sz="1200" kern="1200" dirty="0" smtClean="0">
                <a:solidFill>
                  <a:schemeClr val="tx1"/>
                </a:solidFill>
                <a:effectLst/>
                <a:latin typeface="+mn-lt"/>
                <a:ea typeface="+mn-ea"/>
                <a:cs typeface="+mn-cs"/>
              </a:rPr>
              <a:t> all regions of the United States and beyond.</a:t>
            </a:r>
            <a:r>
              <a:rPr lang="en-US" sz="1200" kern="1200" baseline="0" dirty="0" smtClean="0">
                <a:solidFill>
                  <a:schemeClr val="tx1"/>
                </a:solidFill>
                <a:effectLst/>
                <a:latin typeface="+mn-lt"/>
                <a:ea typeface="+mn-ea"/>
                <a:cs typeface="+mn-cs"/>
              </a:rPr>
              <a:t>  And l</a:t>
            </a:r>
            <a:r>
              <a:rPr lang="en-US" sz="1200" kern="1200" dirty="0" smtClean="0">
                <a:solidFill>
                  <a:schemeClr val="tx1"/>
                </a:solidFill>
                <a:effectLst/>
                <a:latin typeface="+mn-lt"/>
                <a:ea typeface="+mn-ea"/>
                <a:cs typeface="+mn-cs"/>
              </a:rPr>
              <a:t>ike the teaching faculty, many  have achieved national</a:t>
            </a:r>
            <a:r>
              <a:rPr lang="en-US" sz="1200" kern="1200" baseline="0" dirty="0" smtClean="0">
                <a:solidFill>
                  <a:schemeClr val="tx1"/>
                </a:solidFill>
                <a:effectLst/>
                <a:latin typeface="+mn-lt"/>
                <a:ea typeface="+mn-ea"/>
                <a:cs typeface="+mn-cs"/>
              </a:rPr>
              <a:t> and international</a:t>
            </a:r>
            <a:r>
              <a:rPr lang="en-US" sz="1200" kern="1200" dirty="0" smtClean="0">
                <a:solidFill>
                  <a:schemeClr val="tx1"/>
                </a:solidFill>
                <a:effectLst/>
                <a:latin typeface="+mn-lt"/>
                <a:ea typeface="+mn-ea"/>
                <a:cs typeface="+mn-cs"/>
              </a:rPr>
              <a:t> recognition as performing artists, educators, church musicians, composers, and scholars. So look around the room today, at the people seated next to you, and you will see the history of the School of Music at Illinois Wesleyan University. Thank you for attending this whirlwind tour and I hope you enjoy the remainder of your Homecoming weekend.</a:t>
            </a:r>
          </a:p>
          <a:p>
            <a:endParaRPr lang="en-US" dirty="0"/>
          </a:p>
        </p:txBody>
      </p:sp>
      <p:sp>
        <p:nvSpPr>
          <p:cNvPr id="4" name="Slide Number Placeholder 3"/>
          <p:cNvSpPr>
            <a:spLocks noGrp="1"/>
          </p:cNvSpPr>
          <p:nvPr>
            <p:ph type="sldNum" sz="quarter" idx="10"/>
          </p:nvPr>
        </p:nvSpPr>
        <p:spPr/>
        <p:txBody>
          <a:bodyPr/>
          <a:lstStyle/>
          <a:p>
            <a:fld id="{5FE20DDF-7F4A-2C40-9AF2-B17C92F02B76}" type="slidenum">
              <a:rPr lang="en-US" smtClean="0"/>
              <a:t>58</a:t>
            </a:fld>
            <a:endParaRPr lang="en-US"/>
          </a:p>
        </p:txBody>
      </p:sp>
    </p:spTree>
    <p:extLst>
      <p:ext uri="{BB962C8B-B14F-4D97-AF65-F5344CB8AC3E}">
        <p14:creationId xmlns:p14="http://schemas.microsoft.com/office/powerpoint/2010/main" val="42012698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E20DDF-7F4A-2C40-9AF2-B17C92F02B76}" type="slidenum">
              <a:rPr lang="en-US" smtClean="0"/>
              <a:t>61</a:t>
            </a:fld>
            <a:endParaRPr lang="en-US"/>
          </a:p>
        </p:txBody>
      </p:sp>
    </p:spTree>
    <p:extLst>
      <p:ext uri="{BB962C8B-B14F-4D97-AF65-F5344CB8AC3E}">
        <p14:creationId xmlns:p14="http://schemas.microsoft.com/office/powerpoint/2010/main" val="3913099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endParaRPr kumimoji="0" lang="en-US"/>
          </a:p>
        </p:txBody>
      </p:sp>
      <p:cxnSp>
        <p:nvCxnSpPr>
          <p:cNvPr id="8" name="Straight Connector 7"/>
          <p:cNvCxnSpPr/>
          <p:nvPr/>
        </p:nvCxnSpPr>
        <p:spPr>
          <a:xfrm>
            <a:off x="1463626" y="3550127"/>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7"/>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3"/>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10/21/14</a:t>
            </a:fld>
            <a:endParaRPr lang="en-US"/>
          </a:p>
        </p:txBody>
      </p:sp>
      <p:sp>
        <p:nvSpPr>
          <p:cNvPr id="16" name="Slide Number Placeholder 15"/>
          <p:cNvSpPr>
            <a:spLocks noGrp="1"/>
          </p:cNvSpPr>
          <p:nvPr>
            <p:ph type="sldNum" sz="quarter" idx="11"/>
          </p:nvPr>
        </p:nvSpPr>
        <p:spPr/>
        <p:txBody>
          <a:bodyPr/>
          <a:lstStyle/>
          <a:p>
            <a:fld id="{D2E57653-3E58-4892-A7ED-712530ACC680}" type="slidenum">
              <a:rPr kumimoji="0" lang="en-US" smtClean="0"/>
              <a:pPr eaLnBrk="1" latinLnBrk="0" hangingPunct="1"/>
              <a:t>‹#›</a:t>
            </a:fld>
            <a:endParaRPr kumimoji="0" lang="en-US"/>
          </a:p>
        </p:txBody>
      </p:sp>
      <p:sp>
        <p:nvSpPr>
          <p:cNvPr id="17" name="Footer Placeholder 16"/>
          <p:cNvSpPr>
            <a:spLocks noGrp="1"/>
          </p:cNvSpPr>
          <p:nvPr>
            <p:ph type="ftr" sz="quarter" idx="12"/>
          </p:nvPr>
        </p:nvSpPr>
        <p:spPr/>
        <p:txBody>
          <a:bodyPr/>
          <a:lstStyle/>
          <a:p>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4" name="Date Placeholder 13"/>
          <p:cNvSpPr>
            <a:spLocks noGrp="1"/>
          </p:cNvSpPr>
          <p:nvPr>
            <p:ph type="dt" sz="half" idx="14"/>
          </p:nvPr>
        </p:nvSpPr>
        <p:spPr/>
        <p:txBody>
          <a:bodyPr/>
          <a:lstStyle/>
          <a:p>
            <a:pPr eaLnBrk="1" latinLnBrk="0" hangingPunct="1"/>
            <a:fld id="{B41ABA4E-CD72-497B-97AA-7213B3980F60}" type="datetimeFigureOut">
              <a:rPr lang="en-US" smtClean="0"/>
              <a:pPr eaLnBrk="1" latinLnBrk="0" hangingPunct="1"/>
              <a:t>10/21/14</a:t>
            </a:fld>
            <a:endParaRPr lang="en-US"/>
          </a:p>
        </p:txBody>
      </p:sp>
      <p:sp>
        <p:nvSpPr>
          <p:cNvPr id="15" name="Slide Number Placeholder 14"/>
          <p:cNvSpPr>
            <a:spLocks noGrp="1"/>
          </p:cNvSpPr>
          <p:nvPr>
            <p:ph type="sldNum" sz="quarter" idx="15"/>
          </p:nvPr>
        </p:nvSpPr>
        <p:spPr/>
        <p:txBody>
          <a:bodyPr/>
          <a:lstStyle>
            <a:lvl1pPr algn="ctr">
              <a:defRPr/>
            </a:lvl1pPr>
          </a:lstStyle>
          <a:p>
            <a:fld id="{D2E57653-3E58-4892-A7ED-712530ACC680}" type="slidenum">
              <a:rPr kumimoji="0" lang="en-US" smtClean="0"/>
              <a:pPr eaLnBrk="1" latinLnBrk="0" hangingPunct="1"/>
              <a:t>‹#›</a:t>
            </a:fld>
            <a:endParaRPr kumimoji="0" lang="en-US"/>
          </a:p>
        </p:txBody>
      </p:sp>
      <p:sp>
        <p:nvSpPr>
          <p:cNvPr id="16" name="Footer Placeholder 15"/>
          <p:cNvSpPr>
            <a:spLocks noGrp="1"/>
          </p:cNvSpPr>
          <p:nvPr>
            <p:ph type="ftr" sz="quarter" idx="16"/>
          </p:nvPr>
        </p:nvSpPr>
        <p:spPr/>
        <p:txBody>
          <a:bodyPr/>
          <a:lstStyle/>
          <a:p>
            <a:endParaRPr kumimoji="0" lang="en-US"/>
          </a:p>
        </p:txBody>
      </p:sp>
      <p:sp>
        <p:nvSpPr>
          <p:cNvPr id="17" name="Title 16"/>
          <p:cNvSpPr>
            <a:spLocks noGrp="1"/>
          </p:cNvSpPr>
          <p:nvPr>
            <p:ph type="title"/>
          </p:nvPr>
        </p:nvSpPr>
        <p:spPr/>
        <p:txBody>
          <a:bodyPr rtlCol="0" anchor="b" anchorCtr="0"/>
          <a:lstStyle/>
          <a:p>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10/21/14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endParaRPr kumimoji="0" lang="en-US"/>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10/21/14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2" name="Title 1"/>
          <p:cNvSpPr>
            <a:spLocks noGrp="1"/>
          </p:cNvSpPr>
          <p:nvPr>
            <p:ph type="title"/>
          </p:nvPr>
        </p:nvSpPr>
        <p:spPr/>
        <p:txBody>
          <a:bodyPr/>
          <a:lstStyle/>
          <a:p>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8" name="Footer Placeholder 7"/>
          <p:cNvSpPr>
            <a:spLocks noGrp="1"/>
          </p:cNvSpPr>
          <p:nvPr>
            <p:ph type="ftr" sz="quarter" idx="11"/>
          </p:nvPr>
        </p:nvSpPr>
        <p:spPr/>
        <p:txBody>
          <a:bodyPr/>
          <a:lstStyle/>
          <a:p>
            <a:endParaRPr kumimoji="0" lang="en-US"/>
          </a:p>
        </p:txBody>
      </p:sp>
      <p:sp>
        <p:nvSpPr>
          <p:cNvPr id="7" name="Date Placeholder 6"/>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10/21/14</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endParaRPr kumimoji="0" lang="en-US"/>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endParaRPr kumimoji="0" lang="en-US"/>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10/21/14</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
        <p:nvSpPr>
          <p:cNvPr id="2" name="Title 1"/>
          <p:cNvSpPr>
            <a:spLocks noGrp="1"/>
          </p:cNvSpPr>
          <p:nvPr>
            <p:ph type="title"/>
          </p:nvPr>
        </p:nvSpPr>
        <p:spPr/>
        <p:txBody>
          <a:bodyPr/>
          <a:lstStyle/>
          <a:p>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10/21/14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endParaRPr kumimoji="0" lang="en-US"/>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endParaRPr kumimoji="0" lang="en-US"/>
          </a:p>
        </p:txBody>
      </p:sp>
      <p:sp>
        <p:nvSpPr>
          <p:cNvPr id="8" name="Date Placeholder 7"/>
          <p:cNvSpPr>
            <a:spLocks noGrp="1"/>
          </p:cNvSpPr>
          <p:nvPr>
            <p:ph type="dt" sz="half" idx="14"/>
          </p:nvPr>
        </p:nvSpPr>
        <p:spPr/>
        <p:txBody>
          <a:bodyPr/>
          <a:lstStyle/>
          <a:p>
            <a:pPr eaLnBrk="1" latinLnBrk="0" hangingPunct="1"/>
            <a:fld id="{B41ABA4E-CD72-497B-97AA-7213B3980F60}" type="datetimeFigureOut">
              <a:rPr lang="en-US" smtClean="0"/>
              <a:pPr eaLnBrk="1" latinLnBrk="0" hangingPunct="1"/>
              <a:t>10/21/14</a:t>
            </a:fld>
            <a:endParaRPr lang="en-US"/>
          </a:p>
        </p:txBody>
      </p:sp>
      <p:sp>
        <p:nvSpPr>
          <p:cNvPr id="9" name="Slide Number Placeholder 8"/>
          <p:cNvSpPr>
            <a:spLocks noGrp="1"/>
          </p:cNvSpPr>
          <p:nvPr>
            <p:ph type="sldNum" sz="quarter" idx="15"/>
          </p:nvPr>
        </p:nvSpPr>
        <p:spPr/>
        <p:txBody>
          <a:bodyPr/>
          <a:lstStyle/>
          <a:p>
            <a:fld id="{D2E57653-3E58-4892-A7ED-712530ACC680}" type="slidenum">
              <a:rPr kumimoji="0" lang="en-US" smtClean="0"/>
              <a:pPr eaLnBrk="1" latinLnBrk="0" hangingPunct="1"/>
              <a:t>‹#›</a:t>
            </a:fld>
            <a:endParaRPr kumimoji="0" lang="en-US"/>
          </a:p>
        </p:txBody>
      </p:sp>
      <p:sp>
        <p:nvSpPr>
          <p:cNvPr id="10" name="Footer Placeholder 9"/>
          <p:cNvSpPr>
            <a:spLocks noGrp="1"/>
          </p:cNvSpPr>
          <p:nvPr>
            <p:ph type="ftr" sz="quarter" idx="16"/>
          </p:nvPr>
        </p:nvSpPr>
        <p:spPr/>
        <p:txBody>
          <a:bodyPr/>
          <a:lstStyle/>
          <a:p>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endParaRPr kumimoji="0" lang="en-US"/>
          </a:p>
        </p:txBody>
      </p:sp>
      <p:sp>
        <p:nvSpPr>
          <p:cNvPr id="8" name="Date Placeholder 7"/>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10/21/14</a:t>
            </a:fld>
            <a:endParaRPr lang="en-US"/>
          </a:p>
        </p:txBody>
      </p:sp>
      <p:sp>
        <p:nvSpPr>
          <p:cNvPr id="9" name="Slide Number Placeholder 8"/>
          <p:cNvSpPr>
            <a:spLocks noGrp="1"/>
          </p:cNvSpPr>
          <p:nvPr>
            <p:ph type="sldNum" sz="quarter" idx="11"/>
          </p:nvPr>
        </p:nvSpPr>
        <p:spPr/>
        <p:txBody>
          <a:bodyPr/>
          <a:lstStyle/>
          <a:p>
            <a:fld id="{D2E57653-3E58-4892-A7ED-712530ACC680}" type="slidenum">
              <a:rPr kumimoji="0" lang="en-US" smtClean="0"/>
              <a:pPr eaLnBrk="1" latinLnBrk="0" hangingPunct="1"/>
              <a:t>‹#›</a:t>
            </a:fld>
            <a:endParaRPr kumimoji="0" lang="en-US"/>
          </a:p>
        </p:txBody>
      </p:sp>
      <p:sp>
        <p:nvSpPr>
          <p:cNvPr id="10" name="Footer Placeholder 9"/>
          <p:cNvSpPr>
            <a:spLocks noGrp="1"/>
          </p:cNvSpPr>
          <p:nvPr>
            <p:ph type="ftr" sz="quarter" idx="12"/>
          </p:nvPr>
        </p:nvSpPr>
        <p:spPr/>
        <p:txBody>
          <a:bodyPr/>
          <a:lstStyle/>
          <a:p>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kumimoji="0" lang="en-US"/>
          </a:p>
        </p:txBody>
      </p:sp>
      <p:sp>
        <p:nvSpPr>
          <p:cNvPr id="3" name="Vertical Text Placeholder 2"/>
          <p:cNvSpPr>
            <a:spLocks noGrp="1"/>
          </p:cNvSpPr>
          <p:nvPr>
            <p:ph type="body" orient="vert" idx="1"/>
          </p:nvPr>
        </p:nvSpPr>
        <p:spPr/>
        <p:txBody>
          <a:bodyPr vert="eaVert"/>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4" name="Date Placeholder 3"/>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10/21/14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endParaRPr kumimoji="0"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eaLnBrk="1" latinLnBrk="0" hangingPunct="1"/>
            <a:endParaRPr/>
          </a:p>
          <a:p>
            <a:pPr lvl="1" eaLnBrk="1" latinLnBrk="0" hangingPunct="1"/>
            <a:endParaRPr/>
          </a:p>
          <a:p>
            <a:pPr lvl="2" eaLnBrk="1" latinLnBrk="0" hangingPunct="1"/>
            <a:endParaRPr/>
          </a:p>
          <a:p>
            <a:pPr lvl="3" eaLnBrk="1" latinLnBrk="0" hangingPunct="1"/>
            <a:endParaRPr/>
          </a:p>
          <a:p>
            <a:pPr lvl="4" eaLnBrk="1" latinLnBrk="0" hangingPunct="1"/>
            <a:endParaRPr kumimoji="0" lang="en-US"/>
          </a:p>
        </p:txBody>
      </p:sp>
      <p:sp>
        <p:nvSpPr>
          <p:cNvPr id="4" name="Date Placeholder 3"/>
          <p:cNvSpPr>
            <a:spLocks noGrp="1"/>
          </p:cNvSpPr>
          <p:nvPr>
            <p:ph type="dt" sz="half" idx="10"/>
          </p:nvPr>
        </p:nvSpPr>
        <p:spPr/>
        <p:txBody>
          <a:bodyPr/>
          <a:lstStyle/>
          <a:p>
            <a:pPr eaLnBrk="1" latinLnBrk="0" hangingPunct="1"/>
            <a:fld id="{B41ABA4E-CD72-497B-97AA-7213B3980F60}" type="datetimeFigureOut">
              <a:rPr lang="en-US" smtClean="0"/>
              <a:pPr eaLnBrk="1" latinLnBrk="0" hangingPunct="1"/>
              <a:t>10/21/14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eaLnBrk="1" latinLnBrk="0" hangingPunct="1"/>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pPr eaLnBrk="1" latinLnBrk="0" hangingPunct="1"/>
            <a:fld id="{B41ABA4E-CD72-497B-97AA-7213B3980F60}" type="datetimeFigureOut">
              <a:rPr lang="en-US" smtClean="0"/>
              <a:pPr eaLnBrk="1" latinLnBrk="0" hangingPunct="1"/>
              <a:t>10/21/14</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kumimoji="0"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2E57653-3E58-4892-A7ED-712530ACC680}" type="slidenum">
              <a:rPr kumimoji="0" lang="en-US" smtClean="0"/>
              <a:pPr eaLnBrk="1" latinLnBrk="0" hangingPunct="1"/>
              <a:t>‹#›</a:t>
            </a:fld>
            <a:endParaRPr kumimoji="0"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emf"/></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4" Type="http://schemas.openxmlformats.org/officeDocument/2006/relationships/image" Target="../media/image15.jpg"/><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17.jpg"/><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4" Type="http://schemas.openxmlformats.org/officeDocument/2006/relationships/image" Target="../media/image19.jpg"/><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0.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1.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2.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3.emf"/></Relationships>
</file>

<file path=ppt/slides/_rels/slide24.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image" Target="../media/image25.jpeg"/><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9.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0.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1.emf"/></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4" Type="http://schemas.openxmlformats.org/officeDocument/2006/relationships/image" Target="../media/image33.jpeg"/><Relationship Id="rId5" Type="http://schemas.openxmlformats.org/officeDocument/2006/relationships/image" Target="../media/image34.jpg"/><Relationship Id="rId6" Type="http://schemas.openxmlformats.org/officeDocument/2006/relationships/image" Target="../media/image35.jpg"/><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6.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7.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9.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0.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2.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3.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4.jp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9.xml"/><Relationship Id="rId5" Type="http://schemas.openxmlformats.org/officeDocument/2006/relationships/image" Target="../media/image45.png"/><Relationship Id="rId1" Type="http://schemas.microsoft.com/office/2007/relationships/media" Target="../media/media1.mov"/><Relationship Id="rId2" Type="http://schemas.openxmlformats.org/officeDocument/2006/relationships/video" Target="../media/media1.mov"/></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6.emf"/></Relationships>
</file>

<file path=ppt/slides/_rels/slide43.xml.rels><?xml version="1.0" encoding="UTF-8" standalone="yes"?>
<Relationships xmlns="http://schemas.openxmlformats.org/package/2006/relationships"><Relationship Id="rId3" Type="http://schemas.openxmlformats.org/officeDocument/2006/relationships/image" Target="../media/image47.emf"/><Relationship Id="rId4" Type="http://schemas.openxmlformats.org/officeDocument/2006/relationships/image" Target="../media/image48.emf"/><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g"/><Relationship Id="rId4" Type="http://schemas.openxmlformats.org/officeDocument/2006/relationships/image" Target="../media/image50.jpeg"/><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3" Type="http://schemas.openxmlformats.org/officeDocument/2006/relationships/image" Target="../media/image51.emf"/><Relationship Id="rId4" Type="http://schemas.openxmlformats.org/officeDocument/2006/relationships/image" Target="../media/image52.jpg"/><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6.xml.rels><?xml version="1.0" encoding="UTF-8" standalone="yes"?>
<Relationships xmlns="http://schemas.openxmlformats.org/package/2006/relationships"><Relationship Id="rId3" Type="http://schemas.openxmlformats.org/officeDocument/2006/relationships/image" Target="../media/image53.emf"/><Relationship Id="rId4" Type="http://schemas.openxmlformats.org/officeDocument/2006/relationships/image" Target="../media/image54.emf"/><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3" Type="http://schemas.openxmlformats.org/officeDocument/2006/relationships/image" Target="../media/image55.jpg"/><Relationship Id="rId4" Type="http://schemas.openxmlformats.org/officeDocument/2006/relationships/image" Target="../media/image56.jpg"/><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8.xml.rels><?xml version="1.0" encoding="UTF-8" standalone="yes"?>
<Relationships xmlns="http://schemas.openxmlformats.org/package/2006/relationships"><Relationship Id="rId3" Type="http://schemas.openxmlformats.org/officeDocument/2006/relationships/image" Target="../media/image57.emf"/><Relationship Id="rId4" Type="http://schemas.openxmlformats.org/officeDocument/2006/relationships/image" Target="../media/image58.jpe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59.jpeg"/></Relationships>
</file>

<file path=ppt/slides/_rels/slide50.xml.rels><?xml version="1.0" encoding="UTF-8" standalone="yes"?>
<Relationships xmlns="http://schemas.openxmlformats.org/package/2006/relationships"><Relationship Id="rId3" Type="http://schemas.openxmlformats.org/officeDocument/2006/relationships/image" Target="../media/image60.jpg"/><Relationship Id="rId4" Type="http://schemas.openxmlformats.org/officeDocument/2006/relationships/image" Target="../media/image61.emf"/><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62.jpg"/></Relationships>
</file>

<file path=ppt/slides/_rels/slide52.xml.rels><?xml version="1.0" encoding="UTF-8" standalone="yes"?>
<Relationships xmlns="http://schemas.openxmlformats.org/package/2006/relationships"><Relationship Id="rId3" Type="http://schemas.openxmlformats.org/officeDocument/2006/relationships/image" Target="../media/image63.emf"/><Relationship Id="rId4" Type="http://schemas.openxmlformats.org/officeDocument/2006/relationships/image" Target="../media/image64.jpg"/><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65.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5.xml.rels><?xml version="1.0" encoding="UTF-8" standalone="yes"?>
<Relationships xmlns="http://schemas.openxmlformats.org/package/2006/relationships"><Relationship Id="rId3" Type="http://schemas.openxmlformats.org/officeDocument/2006/relationships/image" Target="../media/image66.jpg"/><Relationship Id="rId4" Type="http://schemas.openxmlformats.org/officeDocument/2006/relationships/image" Target="../media/image67.png"/><Relationship Id="rId1" Type="http://schemas.openxmlformats.org/officeDocument/2006/relationships/slideLayout" Target="../slideLayouts/slideLayout4.xml"/><Relationship Id="rId2" Type="http://schemas.openxmlformats.org/officeDocument/2006/relationships/notesSlide" Target="../notesSlides/notesSlide53.xml"/></Relationships>
</file>

<file path=ppt/slides/_rels/slide56.xml.rels><?xml version="1.0" encoding="UTF-8" standalone="yes"?>
<Relationships xmlns="http://schemas.openxmlformats.org/package/2006/relationships"><Relationship Id="rId3" Type="http://schemas.openxmlformats.org/officeDocument/2006/relationships/image" Target="../media/image68.jpg"/><Relationship Id="rId4" Type="http://schemas.openxmlformats.org/officeDocument/2006/relationships/image" Target="../media/image69.jpg"/><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7.xml.rels><?xml version="1.0" encoding="UTF-8" standalone="yes"?>
<Relationships xmlns="http://schemas.openxmlformats.org/package/2006/relationships"><Relationship Id="rId9" Type="http://schemas.openxmlformats.org/officeDocument/2006/relationships/image" Target="../media/image76.jpg"/><Relationship Id="rId20" Type="http://schemas.openxmlformats.org/officeDocument/2006/relationships/image" Target="../media/image87.jpg"/><Relationship Id="rId21" Type="http://schemas.openxmlformats.org/officeDocument/2006/relationships/image" Target="../media/image88.jpg"/><Relationship Id="rId22" Type="http://schemas.openxmlformats.org/officeDocument/2006/relationships/image" Target="../media/image89.jpg"/><Relationship Id="rId10" Type="http://schemas.openxmlformats.org/officeDocument/2006/relationships/image" Target="../media/image77.jpg"/><Relationship Id="rId11" Type="http://schemas.openxmlformats.org/officeDocument/2006/relationships/image" Target="../media/image78.jpg"/><Relationship Id="rId12" Type="http://schemas.openxmlformats.org/officeDocument/2006/relationships/image" Target="../media/image79.jpg"/><Relationship Id="rId13" Type="http://schemas.openxmlformats.org/officeDocument/2006/relationships/image" Target="../media/image80.jpg"/><Relationship Id="rId14" Type="http://schemas.openxmlformats.org/officeDocument/2006/relationships/image" Target="../media/image81.jpg"/><Relationship Id="rId15" Type="http://schemas.openxmlformats.org/officeDocument/2006/relationships/image" Target="../media/image82.jpg"/><Relationship Id="rId16" Type="http://schemas.openxmlformats.org/officeDocument/2006/relationships/image" Target="../media/image83.jpg"/><Relationship Id="rId17" Type="http://schemas.openxmlformats.org/officeDocument/2006/relationships/image" Target="../media/image84.jpg"/><Relationship Id="rId18" Type="http://schemas.openxmlformats.org/officeDocument/2006/relationships/image" Target="../media/image85.jpg"/><Relationship Id="rId19" Type="http://schemas.openxmlformats.org/officeDocument/2006/relationships/image" Target="../media/image86.jpg"/><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image" Target="../media/image70.jpg"/><Relationship Id="rId4" Type="http://schemas.openxmlformats.org/officeDocument/2006/relationships/image" Target="../media/image71.jpg"/><Relationship Id="rId5" Type="http://schemas.openxmlformats.org/officeDocument/2006/relationships/image" Target="../media/image72.jpg"/><Relationship Id="rId6" Type="http://schemas.openxmlformats.org/officeDocument/2006/relationships/image" Target="../media/image73.jpg"/><Relationship Id="rId7" Type="http://schemas.openxmlformats.org/officeDocument/2006/relationships/image" Target="../media/image74.jpg"/><Relationship Id="rId8" Type="http://schemas.openxmlformats.org/officeDocument/2006/relationships/image" Target="../media/image75.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90.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solidFill>
                  <a:srgbClr val="FEFAC9"/>
                </a:solidFill>
              </a:rPr>
              <a:t>Robert C. Delvin, Fine Arts Librarian</a:t>
            </a:r>
          </a:p>
          <a:p>
            <a:r>
              <a:rPr lang="en-US" dirty="0" smtClean="0">
                <a:solidFill>
                  <a:srgbClr val="FEFAC9"/>
                </a:solidFill>
              </a:rPr>
              <a:t>Homecoming 2014</a:t>
            </a:r>
            <a:endParaRPr lang="en-US" dirty="0">
              <a:solidFill>
                <a:srgbClr val="FEFAC9"/>
              </a:solidFill>
            </a:endParaRPr>
          </a:p>
        </p:txBody>
      </p:sp>
      <p:sp>
        <p:nvSpPr>
          <p:cNvPr id="3" name="Title 2"/>
          <p:cNvSpPr>
            <a:spLocks noGrp="1"/>
          </p:cNvSpPr>
          <p:nvPr>
            <p:ph type="ctrTitle"/>
          </p:nvPr>
        </p:nvSpPr>
        <p:spPr>
          <a:xfrm>
            <a:off x="457200" y="1019921"/>
            <a:ext cx="8305800" cy="2395012"/>
          </a:xfrm>
        </p:spPr>
        <p:txBody>
          <a:bodyPr/>
          <a:lstStyle/>
          <a:p>
            <a:r>
              <a:rPr lang="en-US" b="1" i="1" dirty="0" smtClean="0">
                <a:solidFill>
                  <a:schemeClr val="tx2"/>
                </a:solidFill>
                <a:latin typeface="+mn-lt"/>
              </a:rPr>
              <a:t>Moments </a:t>
            </a:r>
            <a:r>
              <a:rPr lang="en-US" b="1" i="1" dirty="0" err="1" smtClean="0">
                <a:solidFill>
                  <a:schemeClr val="tx2"/>
                </a:solidFill>
                <a:latin typeface="+mn-lt"/>
              </a:rPr>
              <a:t>Musicaux</a:t>
            </a:r>
            <a:r>
              <a:rPr lang="en-US" b="1" i="1" dirty="0">
                <a:solidFill>
                  <a:schemeClr val="tx2"/>
                </a:solidFill>
                <a:latin typeface="+mn-lt"/>
              </a:rPr>
              <a:t> </a:t>
            </a:r>
            <a:r>
              <a:rPr lang="en-US" b="1" dirty="0" smtClean="0">
                <a:solidFill>
                  <a:schemeClr val="tx2"/>
                </a:solidFill>
                <a:latin typeface="+mn-lt"/>
              </a:rPr>
              <a:t>: </a:t>
            </a:r>
            <a:r>
              <a:rPr lang="en-US" b="1" i="1" dirty="0">
                <a:solidFill>
                  <a:schemeClr val="tx2"/>
                </a:solidFill>
                <a:latin typeface="+mn-lt"/>
              </a:rPr>
              <a:t>e</a:t>
            </a:r>
            <a:r>
              <a:rPr lang="en-US" b="1" i="1" dirty="0" smtClean="0">
                <a:solidFill>
                  <a:schemeClr val="tx2"/>
                </a:solidFill>
                <a:latin typeface="+mn-lt"/>
              </a:rPr>
              <a:t>pisodes from 150 years of music at Illinois Wesleyan University</a:t>
            </a:r>
            <a:endParaRPr lang="en-US" b="1" i="1" dirty="0">
              <a:solidFill>
                <a:schemeClr val="tx2"/>
              </a:solidFill>
              <a:latin typeface="+mn-lt"/>
            </a:endParaRPr>
          </a:p>
        </p:txBody>
      </p:sp>
    </p:spTree>
    <p:extLst>
      <p:ext uri="{BB962C8B-B14F-4D97-AF65-F5344CB8AC3E}">
        <p14:creationId xmlns:p14="http://schemas.microsoft.com/office/powerpoint/2010/main" val="1727865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pPr algn="ctr"/>
            <a:r>
              <a:rPr lang="en-US" sz="3200" b="1" dirty="0" smtClean="0">
                <a:solidFill>
                  <a:schemeClr val="tx1"/>
                </a:solidFill>
                <a:latin typeface="+mn-lt"/>
              </a:rPr>
              <a:t>Beginnings: 1863-1876</a:t>
            </a:r>
            <a:endParaRPr lang="en-US" sz="3200" b="1" dirty="0">
              <a:solidFill>
                <a:schemeClr val="tx1"/>
              </a:solidFill>
              <a:latin typeface="+mn-lt"/>
            </a:endParaRPr>
          </a:p>
        </p:txBody>
      </p:sp>
      <p:sp>
        <p:nvSpPr>
          <p:cNvPr id="7" name="Content Placeholder 6"/>
          <p:cNvSpPr>
            <a:spLocks noGrp="1"/>
          </p:cNvSpPr>
          <p:nvPr>
            <p:ph idx="4294967295"/>
          </p:nvPr>
        </p:nvSpPr>
        <p:spPr>
          <a:xfrm>
            <a:off x="0" y="1524000"/>
            <a:ext cx="8739188" cy="4572000"/>
          </a:xfrm>
        </p:spPr>
        <p:txBody>
          <a:bodyPr/>
          <a:lstStyle/>
          <a:p>
            <a:pPr marL="365760" lvl="1" indent="0" algn="just">
              <a:buNone/>
            </a:pPr>
            <a:endParaRPr lang="en-US" dirty="0">
              <a:solidFill>
                <a:schemeClr val="tx1"/>
              </a:solidFill>
            </a:endParaRPr>
          </a:p>
          <a:p>
            <a:pPr marL="365760" lvl="1" indent="0" algn="just">
              <a:buNone/>
            </a:pPr>
            <a:r>
              <a:rPr lang="en-US" dirty="0" smtClean="0">
                <a:solidFill>
                  <a:schemeClr val="tx1"/>
                </a:solidFill>
              </a:rPr>
              <a:t>“At the earnest and repeated solicitations of many of the friends and students of the University, a Department of Vocal music has been organized under the direction of Harvey C. </a:t>
            </a:r>
            <a:r>
              <a:rPr lang="en-US" dirty="0" err="1" smtClean="0">
                <a:solidFill>
                  <a:schemeClr val="tx1"/>
                </a:solidFill>
              </a:rPr>
              <a:t>DeMotte</a:t>
            </a:r>
            <a:r>
              <a:rPr lang="en-US" dirty="0" smtClean="0">
                <a:solidFill>
                  <a:schemeClr val="tx1"/>
                </a:solidFill>
              </a:rPr>
              <a:t>, and will henceforth constitute a regular Department of the University.” </a:t>
            </a:r>
          </a:p>
          <a:p>
            <a:pPr marL="365760" lvl="1" indent="0" algn="just">
              <a:buNone/>
            </a:pPr>
            <a:endParaRPr lang="en-US" dirty="0" smtClean="0"/>
          </a:p>
          <a:p>
            <a:pPr marL="365760" lvl="1" indent="0" algn="just">
              <a:buNone/>
            </a:pPr>
            <a:endParaRPr lang="en-US" dirty="0" smtClean="0"/>
          </a:p>
          <a:p>
            <a:pPr marL="0" indent="0">
              <a:buNone/>
            </a:pPr>
            <a:endParaRPr lang="en-US" dirty="0"/>
          </a:p>
          <a:p>
            <a:pPr marL="365760" lvl="1" indent="0" algn="r">
              <a:buNone/>
            </a:pPr>
            <a:endParaRPr lang="en-US" sz="1400" i="1" dirty="0" smtClean="0">
              <a:solidFill>
                <a:srgbClr val="FEFAC9"/>
              </a:solidFill>
            </a:endParaRPr>
          </a:p>
          <a:p>
            <a:pPr marL="365760" lvl="1" indent="0" algn="r">
              <a:buNone/>
            </a:pPr>
            <a:endParaRPr lang="en-US" sz="1400" i="1" dirty="0">
              <a:solidFill>
                <a:srgbClr val="FEFAC9"/>
              </a:solidFill>
            </a:endParaRPr>
          </a:p>
          <a:p>
            <a:pPr marL="365760" lvl="1" indent="0" algn="r">
              <a:buNone/>
            </a:pPr>
            <a:r>
              <a:rPr lang="en-US" sz="1400" i="1" dirty="0" smtClean="0">
                <a:solidFill>
                  <a:srgbClr val="FEFAC9"/>
                </a:solidFill>
              </a:rPr>
              <a:t>“Seventh Annual Catalogue of the Officers and Students, and the General Circular of the Illinois Wesleyan University, for the Collegiate Year ending June 30, 1864, p.21.”</a:t>
            </a:r>
            <a:endParaRPr lang="en-US" sz="1400" i="1" dirty="0">
              <a:solidFill>
                <a:srgbClr val="FEFAC9"/>
              </a:solidFill>
            </a:endParaRPr>
          </a:p>
          <a:p>
            <a:pPr marL="365760" lvl="1" indent="0">
              <a:buNone/>
            </a:pPr>
            <a:endParaRPr lang="en-US" dirty="0" smtClean="0"/>
          </a:p>
          <a:p>
            <a:pPr marL="365760" lvl="1" indent="0" algn="r">
              <a:buNone/>
            </a:pPr>
            <a:endParaRPr lang="en-US" dirty="0"/>
          </a:p>
        </p:txBody>
      </p:sp>
    </p:spTree>
    <p:extLst>
      <p:ext uri="{BB962C8B-B14F-4D97-AF65-F5344CB8AC3E}">
        <p14:creationId xmlns:p14="http://schemas.microsoft.com/office/powerpoint/2010/main" val="353149971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4294967295"/>
          </p:nvPr>
        </p:nvSpPr>
        <p:spPr>
          <a:xfrm>
            <a:off x="348074" y="1524000"/>
            <a:ext cx="8372592" cy="4572000"/>
          </a:xfrm>
        </p:spPr>
        <p:txBody>
          <a:bodyPr>
            <a:normAutofit/>
          </a:bodyPr>
          <a:lstStyle/>
          <a:p>
            <a:pPr marL="0" indent="0" algn="just">
              <a:buNone/>
            </a:pPr>
            <a:r>
              <a:rPr lang="en-US" sz="2400" dirty="0" smtClean="0"/>
              <a:t>“New Departments: The department of Vocal and Instrumental Music has been re-organized and placed under the charge of Professor F. A. Parker, a teacher of established reputation, and the University is thus enabled to offer advantages in musical culture equal to those offered by the best institutions in the land.”</a:t>
            </a:r>
          </a:p>
          <a:p>
            <a:pPr marL="0" indent="0" algn="just">
              <a:buNone/>
            </a:pPr>
            <a:endParaRPr lang="en-US" sz="2400" dirty="0"/>
          </a:p>
          <a:p>
            <a:pPr marL="0" indent="0" algn="just">
              <a:buNone/>
            </a:pPr>
            <a:endParaRPr lang="en-US" sz="2400" dirty="0" smtClean="0"/>
          </a:p>
          <a:p>
            <a:pPr marL="0" indent="0" algn="just">
              <a:buNone/>
            </a:pPr>
            <a:endParaRPr lang="en-US" sz="2400" dirty="0"/>
          </a:p>
          <a:p>
            <a:pPr marL="0" indent="0" algn="just">
              <a:buNone/>
            </a:pPr>
            <a:endParaRPr lang="en-US" sz="2400" dirty="0" smtClean="0"/>
          </a:p>
          <a:p>
            <a:pPr marL="0" indent="0" algn="r">
              <a:buNone/>
            </a:pPr>
            <a:endParaRPr lang="en-US" sz="1400" i="1" dirty="0" smtClean="0">
              <a:solidFill>
                <a:schemeClr val="tx2"/>
              </a:solidFill>
            </a:endParaRPr>
          </a:p>
          <a:p>
            <a:pPr marL="0" indent="0" algn="r">
              <a:buNone/>
            </a:pPr>
            <a:r>
              <a:rPr lang="en-US" sz="1400" i="1" dirty="0" smtClean="0">
                <a:solidFill>
                  <a:schemeClr val="tx2"/>
                </a:solidFill>
              </a:rPr>
              <a:t>Fifteenth Annual Catalogue of the Officers and Students and Circular of Illinois Wesleyan University for</a:t>
            </a:r>
          </a:p>
          <a:p>
            <a:pPr marL="0" indent="0" algn="r">
              <a:buNone/>
            </a:pPr>
            <a:r>
              <a:rPr lang="en-US" sz="1400" i="1" dirty="0" smtClean="0">
                <a:solidFill>
                  <a:schemeClr val="tx2"/>
                </a:solidFill>
              </a:rPr>
              <a:t> the Collegiate Year ending June 20, 1872.</a:t>
            </a:r>
            <a:endParaRPr lang="en-US" sz="1400" i="1" dirty="0">
              <a:solidFill>
                <a:schemeClr val="tx2"/>
              </a:solidFill>
            </a:endParaRPr>
          </a:p>
        </p:txBody>
      </p:sp>
    </p:spTree>
    <p:extLst>
      <p:ext uri="{BB962C8B-B14F-4D97-AF65-F5344CB8AC3E}">
        <p14:creationId xmlns:p14="http://schemas.microsoft.com/office/powerpoint/2010/main" val="407061052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p:txBody>
          <a:bodyPr/>
          <a:lstStyle/>
          <a:p>
            <a:pPr marL="0" indent="0">
              <a:buNone/>
            </a:pPr>
            <a:endParaRPr lang="en-US" sz="1800" dirty="0" smtClean="0"/>
          </a:p>
          <a:p>
            <a:pPr marL="0" indent="0" algn="dist">
              <a:buNone/>
            </a:pPr>
            <a:r>
              <a:rPr lang="en-US" sz="1800" b="1" dirty="0" smtClean="0">
                <a:solidFill>
                  <a:srgbClr val="FEFAC9"/>
                </a:solidFill>
              </a:rPr>
              <a:t>Tuition: (Piano, Organ, or Vocal Culture)	    1</a:t>
            </a:r>
            <a:r>
              <a:rPr lang="en-US" sz="1800" b="1" baseline="30000" dirty="0" smtClean="0">
                <a:solidFill>
                  <a:srgbClr val="FEFAC9"/>
                </a:solidFill>
              </a:rPr>
              <a:t>st</a:t>
            </a:r>
            <a:r>
              <a:rPr lang="en-US" sz="1800" b="1" dirty="0" smtClean="0">
                <a:solidFill>
                  <a:srgbClr val="FEFAC9"/>
                </a:solidFill>
              </a:rPr>
              <a:t> Grade	        2</a:t>
            </a:r>
            <a:r>
              <a:rPr lang="en-US" sz="1800" b="1" baseline="30000" dirty="0" smtClean="0">
                <a:solidFill>
                  <a:srgbClr val="FEFAC9"/>
                </a:solidFill>
              </a:rPr>
              <a:t>nd</a:t>
            </a:r>
            <a:r>
              <a:rPr lang="en-US" sz="1800" b="1" dirty="0" smtClean="0">
                <a:solidFill>
                  <a:srgbClr val="FEFAC9"/>
                </a:solidFill>
              </a:rPr>
              <a:t> Grade</a:t>
            </a:r>
          </a:p>
          <a:p>
            <a:pPr marL="0" indent="0" algn="dist">
              <a:buNone/>
            </a:pPr>
            <a:r>
              <a:rPr lang="en-US" sz="1800" b="1" dirty="0" smtClean="0">
                <a:solidFill>
                  <a:srgbClr val="FEFAC9"/>
                </a:solidFill>
              </a:rPr>
              <a:t>Fall Term of 14 weeks			     $21.00             $15.50</a:t>
            </a:r>
          </a:p>
          <a:p>
            <a:pPr marL="0" indent="0" algn="dist">
              <a:buNone/>
            </a:pPr>
            <a:r>
              <a:rPr lang="en-US" sz="1800" b="1" dirty="0" smtClean="0">
                <a:solidFill>
                  <a:srgbClr val="FEFAC9"/>
                </a:solidFill>
              </a:rPr>
              <a:t>Winter Term of 14 weeks			     $19.00             $14.40</a:t>
            </a:r>
          </a:p>
          <a:p>
            <a:pPr marL="0" indent="0" algn="dist">
              <a:buNone/>
            </a:pPr>
            <a:r>
              <a:rPr lang="en-US" sz="1800" b="1" dirty="0" smtClean="0">
                <a:solidFill>
                  <a:srgbClr val="FEFAC9"/>
                </a:solidFill>
              </a:rPr>
              <a:t>Spring Term of  12 weeks			     $18.00</a:t>
            </a:r>
            <a:r>
              <a:rPr lang="en-US" sz="1800" b="1" dirty="0">
                <a:solidFill>
                  <a:srgbClr val="FEFAC9"/>
                </a:solidFill>
              </a:rPr>
              <a:t> </a:t>
            </a:r>
            <a:r>
              <a:rPr lang="en-US" sz="1800" b="1" dirty="0" smtClean="0">
                <a:solidFill>
                  <a:srgbClr val="FEFAC9"/>
                </a:solidFill>
              </a:rPr>
              <a:t>            $13.25</a:t>
            </a:r>
          </a:p>
          <a:p>
            <a:pPr marL="0" indent="0" algn="dist">
              <a:buNone/>
            </a:pPr>
            <a:r>
              <a:rPr lang="en-US" sz="1800" b="1" dirty="0" smtClean="0">
                <a:solidFill>
                  <a:srgbClr val="FEFAC9"/>
                </a:solidFill>
              </a:rPr>
              <a:t>Harmony Class, 20 lessons			                               $5.00</a:t>
            </a:r>
          </a:p>
          <a:p>
            <a:pPr marL="0" indent="0" algn="dist">
              <a:buNone/>
            </a:pPr>
            <a:r>
              <a:rPr lang="en-US" sz="1800" b="1" dirty="0" smtClean="0">
                <a:solidFill>
                  <a:srgbClr val="FEFAC9"/>
                </a:solidFill>
              </a:rPr>
              <a:t>Elementary Class, 20 lessons		</a:t>
            </a:r>
            <a:r>
              <a:rPr lang="en-US" sz="1800" b="1" dirty="0">
                <a:solidFill>
                  <a:srgbClr val="FEFAC9"/>
                </a:solidFill>
              </a:rPr>
              <a:t> </a:t>
            </a:r>
            <a:r>
              <a:rPr lang="en-US" sz="1800" b="1" dirty="0" smtClean="0">
                <a:solidFill>
                  <a:srgbClr val="FEFAC9"/>
                </a:solidFill>
              </a:rPr>
              <a:t>                              $2.50</a:t>
            </a:r>
          </a:p>
          <a:p>
            <a:pPr marL="0" indent="0" algn="dist">
              <a:buNone/>
            </a:pPr>
            <a:r>
              <a:rPr lang="en-US" sz="1800" b="1" dirty="0" smtClean="0">
                <a:solidFill>
                  <a:srgbClr val="FEFAC9"/>
                </a:solidFill>
              </a:rPr>
              <a:t>Use of piano:                                      $.30 for each hour of daily practice</a:t>
            </a:r>
          </a:p>
          <a:p>
            <a:pPr marL="0" indent="0" algn="dist">
              <a:buNone/>
            </a:pPr>
            <a:r>
              <a:rPr lang="en-US" sz="1800" b="1" dirty="0" smtClean="0">
                <a:solidFill>
                  <a:srgbClr val="FEFAC9"/>
                </a:solidFill>
              </a:rPr>
              <a:t>Full-hour private lessons:                 $.75 to $1.50 per lesson</a:t>
            </a:r>
          </a:p>
          <a:p>
            <a:pPr marL="0" indent="0">
              <a:buNone/>
            </a:pPr>
            <a:endParaRPr lang="en-US" sz="1800" dirty="0"/>
          </a:p>
          <a:p>
            <a:pPr marL="0" indent="0">
              <a:buNone/>
            </a:pPr>
            <a:endParaRPr lang="en-US" dirty="0" smtClean="0"/>
          </a:p>
          <a:p>
            <a:endParaRPr lang="en-US" dirty="0"/>
          </a:p>
          <a:p>
            <a:endParaRPr lang="en-US" dirty="0" smtClean="0"/>
          </a:p>
          <a:p>
            <a:endParaRPr lang="en-US" dirty="0"/>
          </a:p>
          <a:p>
            <a:pPr marL="0" indent="0" algn="just">
              <a:buNone/>
            </a:pPr>
            <a:endParaRPr lang="en-US" sz="1800" dirty="0"/>
          </a:p>
        </p:txBody>
      </p:sp>
      <p:sp>
        <p:nvSpPr>
          <p:cNvPr id="2" name="Title 1"/>
          <p:cNvSpPr>
            <a:spLocks noGrp="1"/>
          </p:cNvSpPr>
          <p:nvPr>
            <p:ph type="title"/>
          </p:nvPr>
        </p:nvSpPr>
        <p:spPr/>
        <p:txBody>
          <a:bodyPr>
            <a:normAutofit/>
          </a:bodyPr>
          <a:lstStyle/>
          <a:p>
            <a:pPr algn="ctr"/>
            <a:r>
              <a:rPr lang="en-US" sz="3200" b="1" dirty="0" smtClean="0">
                <a:latin typeface="+mn-lt"/>
              </a:rPr>
              <a:t>“Wesleyan College of Music”</a:t>
            </a:r>
            <a:br>
              <a:rPr lang="en-US" sz="3200" b="1" dirty="0" smtClean="0">
                <a:latin typeface="+mn-lt"/>
              </a:rPr>
            </a:br>
            <a:r>
              <a:rPr lang="en-US" sz="3200" b="1" dirty="0" smtClean="0">
                <a:latin typeface="+mn-lt"/>
              </a:rPr>
              <a:t> Tuition rates for the Academic Year 1877-1878.</a:t>
            </a:r>
            <a:endParaRPr lang="en-US" sz="3200" b="1" dirty="0">
              <a:latin typeface="+mn-lt"/>
            </a:endParaRPr>
          </a:p>
        </p:txBody>
      </p:sp>
    </p:spTree>
    <p:extLst>
      <p:ext uri="{BB962C8B-B14F-4D97-AF65-F5344CB8AC3E}">
        <p14:creationId xmlns:p14="http://schemas.microsoft.com/office/powerpoint/2010/main" val="425198574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b="1" dirty="0" smtClean="0">
                <a:latin typeface="+mn-lt"/>
              </a:rPr>
              <a:t>Illinois Wesleyan University </a:t>
            </a:r>
            <a:r>
              <a:rPr lang="en-US" sz="3200" dirty="0" smtClean="0">
                <a:latin typeface="+mn-lt"/>
              </a:rPr>
              <a:t/>
            </a:r>
            <a:br>
              <a:rPr lang="en-US" sz="3200" dirty="0" smtClean="0">
                <a:latin typeface="+mn-lt"/>
              </a:rPr>
            </a:br>
            <a:r>
              <a:rPr lang="en-US" sz="3200" dirty="0" smtClean="0">
                <a:latin typeface="+mn-lt"/>
              </a:rPr>
              <a:t>“Old Main” c. 1870</a:t>
            </a:r>
            <a:endParaRPr lang="en-US" sz="3200" dirty="0">
              <a:latin typeface="+mn-lt"/>
            </a:endParaRPr>
          </a:p>
        </p:txBody>
      </p:sp>
      <p:pic>
        <p:nvPicPr>
          <p:cNvPr id="4" name="Content Placeholder 3" descr="Old Main Hall.jpg"/>
          <p:cNvPicPr>
            <a:picLocks noGrp="1" noChangeAspect="1"/>
          </p:cNvPicPr>
          <p:nvPr>
            <p:ph idx="1"/>
          </p:nvPr>
        </p:nvPicPr>
        <p:blipFill>
          <a:blip r:embed="rId3">
            <a:extLst>
              <a:ext uri="{28A0092B-C50C-407E-A947-70E740481C1C}">
                <a14:useLocalDpi xmlns:a14="http://schemas.microsoft.com/office/drawing/2010/main" val="0"/>
              </a:ext>
            </a:extLst>
          </a:blip>
          <a:srcRect l="-19830" r="-19830"/>
          <a:stretch>
            <a:fillRect/>
          </a:stretch>
        </p:blipFill>
        <p:spPr/>
      </p:pic>
    </p:spTree>
    <p:extLst>
      <p:ext uri="{BB962C8B-B14F-4D97-AF65-F5344CB8AC3E}">
        <p14:creationId xmlns:p14="http://schemas.microsoft.com/office/powerpoint/2010/main" val="1226618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000" b="1" dirty="0" smtClean="0">
                <a:latin typeface="+mn-lt"/>
              </a:rPr>
              <a:t>          </a:t>
            </a:r>
            <a:r>
              <a:rPr lang="en-US" sz="2800" b="1" dirty="0" smtClean="0">
                <a:latin typeface="+mn-lt"/>
              </a:rPr>
              <a:t>Oliver Ross Skinner</a:t>
            </a:r>
            <a:r>
              <a:rPr lang="en-US" sz="2000" b="1" dirty="0">
                <a:latin typeface="+mn-lt"/>
              </a:rPr>
              <a:t> </a:t>
            </a:r>
            <a:r>
              <a:rPr lang="en-US" sz="2000" b="1" dirty="0" smtClean="0">
                <a:latin typeface="+mn-lt"/>
              </a:rPr>
              <a:t>                           </a:t>
            </a:r>
            <a:r>
              <a:rPr lang="en-US" sz="2800" b="1" dirty="0" smtClean="0">
                <a:latin typeface="+mn-lt"/>
              </a:rPr>
              <a:t>Mrs. John R. Gray</a:t>
            </a:r>
            <a:br>
              <a:rPr lang="en-US" sz="2800" b="1" dirty="0" smtClean="0">
                <a:latin typeface="+mn-lt"/>
              </a:rPr>
            </a:br>
            <a:r>
              <a:rPr lang="en-US" sz="2000" b="1" dirty="0" smtClean="0">
                <a:latin typeface="+mn-lt"/>
              </a:rPr>
              <a:t>	                                                                              (née Mary </a:t>
            </a:r>
            <a:r>
              <a:rPr lang="en-US" sz="2000" b="1" dirty="0" err="1" smtClean="0">
                <a:latin typeface="+mn-lt"/>
              </a:rPr>
              <a:t>Emeline</a:t>
            </a:r>
            <a:r>
              <a:rPr lang="en-US" sz="2000" b="1" dirty="0" smtClean="0">
                <a:latin typeface="+mn-lt"/>
              </a:rPr>
              <a:t> </a:t>
            </a:r>
            <a:r>
              <a:rPr lang="en-US" sz="2000" b="1" dirty="0" err="1" smtClean="0">
                <a:latin typeface="+mn-lt"/>
              </a:rPr>
              <a:t>Iliff</a:t>
            </a:r>
            <a:r>
              <a:rPr lang="en-US" sz="2000" b="1" dirty="0" smtClean="0">
                <a:latin typeface="+mn-lt"/>
              </a:rPr>
              <a:t>) </a:t>
            </a:r>
            <a:endParaRPr lang="en-US" sz="2000" b="1" dirty="0">
              <a:latin typeface="+mn-lt"/>
            </a:endParaRPr>
          </a:p>
        </p:txBody>
      </p:sp>
      <p:pic>
        <p:nvPicPr>
          <p:cNvPr id="14" name="Content Placeholder 13" descr="Oliver Ross Skinner.pdf"/>
          <p:cNvPicPr>
            <a:picLocks noGrp="1" noChangeAspect="1"/>
          </p:cNvPicPr>
          <p:nvPr>
            <p:ph sz="half" idx="1"/>
          </p:nvPr>
        </p:nvPicPr>
        <p:blipFill>
          <a:blip r:embed="rId3">
            <a:extLst>
              <a:ext uri="{28A0092B-C50C-407E-A947-70E740481C1C}">
                <a14:useLocalDpi xmlns:a14="http://schemas.microsoft.com/office/drawing/2010/main" val="0"/>
              </a:ext>
            </a:extLst>
          </a:blip>
          <a:srcRect t="9043" b="9043"/>
          <a:stretch>
            <a:fillRect/>
          </a:stretch>
        </p:blipFill>
        <p:spPr/>
      </p:pic>
      <p:pic>
        <p:nvPicPr>
          <p:cNvPr id="13" name="Content Placeholder 12" descr="Mrs. Gray.pdf"/>
          <p:cNvPicPr>
            <a:picLocks noGrp="1" noChangeAspect="1"/>
          </p:cNvPicPr>
          <p:nvPr>
            <p:ph sz="half" idx="2"/>
          </p:nvPr>
        </p:nvPicPr>
        <p:blipFill>
          <a:blip r:embed="rId4">
            <a:extLst>
              <a:ext uri="{28A0092B-C50C-407E-A947-70E740481C1C}">
                <a14:useLocalDpi xmlns:a14="http://schemas.microsoft.com/office/drawing/2010/main" val="0"/>
              </a:ext>
            </a:extLst>
          </a:blip>
          <a:srcRect t="9043" b="9043"/>
          <a:stretch>
            <a:fillRect/>
          </a:stretch>
        </p:blipFill>
        <p:spPr/>
      </p:pic>
    </p:spTree>
    <p:extLst>
      <p:ext uri="{BB962C8B-B14F-4D97-AF65-F5344CB8AC3E}">
        <p14:creationId xmlns:p14="http://schemas.microsoft.com/office/powerpoint/2010/main" val="333221410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Hoblit Building.jpg"/>
          <p:cNvPicPr>
            <a:picLocks noGrp="1" noChangeAspect="1"/>
          </p:cNvPicPr>
          <p:nvPr>
            <p:ph idx="1"/>
          </p:nvPr>
        </p:nvPicPr>
        <p:blipFill>
          <a:blip r:embed="rId3">
            <a:extLst>
              <a:ext uri="{28A0092B-C50C-407E-A947-70E740481C1C}">
                <a14:useLocalDpi xmlns:a14="http://schemas.microsoft.com/office/drawing/2010/main" val="0"/>
              </a:ext>
            </a:extLst>
          </a:blip>
          <a:srcRect t="5829" b="5829"/>
          <a:stretch>
            <a:fillRect/>
          </a:stretch>
        </p:blipFill>
        <p:spPr/>
      </p:pic>
      <p:sp>
        <p:nvSpPr>
          <p:cNvPr id="5" name="Title 4"/>
          <p:cNvSpPr>
            <a:spLocks noGrp="1"/>
          </p:cNvSpPr>
          <p:nvPr>
            <p:ph type="title"/>
          </p:nvPr>
        </p:nvSpPr>
        <p:spPr/>
        <p:txBody>
          <a:bodyPr>
            <a:normAutofit/>
          </a:bodyPr>
          <a:lstStyle/>
          <a:p>
            <a:pPr algn="ctr"/>
            <a:r>
              <a:rPr lang="en-US" sz="3200" b="1" dirty="0" smtClean="0">
                <a:latin typeface="+mn-lt"/>
              </a:rPr>
              <a:t>Wesleyan College of Music</a:t>
            </a:r>
            <a:br>
              <a:rPr lang="en-US" sz="3200" b="1" dirty="0" smtClean="0">
                <a:latin typeface="+mn-lt"/>
              </a:rPr>
            </a:br>
            <a:r>
              <a:rPr lang="en-US" sz="2400" dirty="0" err="1" smtClean="0">
                <a:latin typeface="+mn-lt"/>
              </a:rPr>
              <a:t>Hoblit</a:t>
            </a:r>
            <a:r>
              <a:rPr lang="en-US" sz="2400" dirty="0">
                <a:latin typeface="+mn-lt"/>
              </a:rPr>
              <a:t> </a:t>
            </a:r>
            <a:r>
              <a:rPr lang="en-US" sz="2400" dirty="0" smtClean="0">
                <a:latin typeface="+mn-lt"/>
              </a:rPr>
              <a:t>Building </a:t>
            </a:r>
            <a:r>
              <a:rPr lang="en-US" sz="2400" dirty="0">
                <a:latin typeface="+mn-lt"/>
              </a:rPr>
              <a:t>~</a:t>
            </a:r>
            <a:r>
              <a:rPr lang="en-US" sz="2400" dirty="0" smtClean="0">
                <a:latin typeface="+mn-lt"/>
              </a:rPr>
              <a:t> 526 - 530 M. Main St.</a:t>
            </a:r>
            <a:endParaRPr lang="en-US" sz="2400" dirty="0">
              <a:latin typeface="+mn-lt"/>
            </a:endParaRPr>
          </a:p>
        </p:txBody>
      </p:sp>
    </p:spTree>
    <p:extLst>
      <p:ext uri="{BB962C8B-B14F-4D97-AF65-F5344CB8AC3E}">
        <p14:creationId xmlns:p14="http://schemas.microsoft.com/office/powerpoint/2010/main" val="153785878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901-02catalog-2 copy 2.jpg"/>
          <p:cNvPicPr>
            <a:picLocks noGrp="1" noChangeAspect="1"/>
          </p:cNvPicPr>
          <p:nvPr>
            <p:ph idx="1"/>
          </p:nvPr>
        </p:nvPicPr>
        <p:blipFill>
          <a:blip r:embed="rId3" cstate="print">
            <a:extLst>
              <a:ext uri="{28A0092B-C50C-407E-A947-70E740481C1C}">
                <a14:useLocalDpi xmlns:a14="http://schemas.microsoft.com/office/drawing/2010/main" val="0"/>
              </a:ext>
            </a:extLst>
          </a:blip>
          <a:srcRect l="-13027" r="-13027"/>
          <a:stretch>
            <a:fillRect/>
          </a:stretch>
        </p:blipFill>
        <p:spPr/>
      </p:pic>
      <p:sp>
        <p:nvSpPr>
          <p:cNvPr id="3" name="Title 2"/>
          <p:cNvSpPr>
            <a:spLocks noGrp="1"/>
          </p:cNvSpPr>
          <p:nvPr>
            <p:ph type="title"/>
          </p:nvPr>
        </p:nvSpPr>
        <p:spPr/>
        <p:txBody>
          <a:bodyPr>
            <a:normAutofit/>
          </a:bodyPr>
          <a:lstStyle/>
          <a:p>
            <a:pPr algn="ctr"/>
            <a:r>
              <a:rPr lang="en-US" sz="3200" b="1" dirty="0" smtClean="0">
                <a:latin typeface="+mn-lt"/>
              </a:rPr>
              <a:t>Wesleyan College of Music</a:t>
            </a:r>
            <a:br>
              <a:rPr lang="en-US" sz="3200" b="1" dirty="0" smtClean="0">
                <a:latin typeface="+mn-lt"/>
              </a:rPr>
            </a:br>
            <a:r>
              <a:rPr lang="en-US" sz="2000" dirty="0" smtClean="0">
                <a:latin typeface="+mn-lt"/>
              </a:rPr>
              <a:t>Teaching studios of O. R. Skinner &amp; Mabel Jones (</a:t>
            </a:r>
            <a:r>
              <a:rPr lang="en-US" sz="2000" dirty="0" err="1" smtClean="0">
                <a:latin typeface="+mn-lt"/>
              </a:rPr>
              <a:t>Hoblit</a:t>
            </a:r>
            <a:r>
              <a:rPr lang="en-US" sz="2000" dirty="0" smtClean="0">
                <a:latin typeface="+mn-lt"/>
              </a:rPr>
              <a:t> Bldg.)</a:t>
            </a:r>
            <a:endParaRPr lang="en-US" sz="2000" dirty="0">
              <a:latin typeface="+mn-lt"/>
            </a:endParaRPr>
          </a:p>
        </p:txBody>
      </p:sp>
    </p:spTree>
    <p:extLst>
      <p:ext uri="{BB962C8B-B14F-4D97-AF65-F5344CB8AC3E}">
        <p14:creationId xmlns:p14="http://schemas.microsoft.com/office/powerpoint/2010/main" val="334874331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rs. Gray's Studio.pdf"/>
          <p:cNvPicPr>
            <a:picLocks noGrp="1" noChangeAspect="1"/>
          </p:cNvPicPr>
          <p:nvPr>
            <p:ph idx="1"/>
          </p:nvPr>
        </p:nvPicPr>
        <p:blipFill>
          <a:blip r:embed="rId3">
            <a:extLst>
              <a:ext uri="{28A0092B-C50C-407E-A947-70E740481C1C}">
                <a14:useLocalDpi xmlns:a14="http://schemas.microsoft.com/office/drawing/2010/main" val="0"/>
              </a:ext>
            </a:extLst>
          </a:blip>
          <a:srcRect l="-11118" r="-11118"/>
          <a:stretch>
            <a:fillRect/>
          </a:stretch>
        </p:blipFill>
        <p:spPr/>
      </p:pic>
      <p:sp>
        <p:nvSpPr>
          <p:cNvPr id="3" name="Title 2"/>
          <p:cNvSpPr>
            <a:spLocks noGrp="1"/>
          </p:cNvSpPr>
          <p:nvPr>
            <p:ph type="title"/>
          </p:nvPr>
        </p:nvSpPr>
        <p:spPr/>
        <p:txBody>
          <a:bodyPr>
            <a:normAutofit/>
          </a:bodyPr>
          <a:lstStyle/>
          <a:p>
            <a:pPr algn="ctr"/>
            <a:r>
              <a:rPr lang="en-US" sz="3200" b="1" dirty="0" smtClean="0">
                <a:latin typeface="+mn-lt"/>
              </a:rPr>
              <a:t>Wesleyan College of Music</a:t>
            </a:r>
            <a:br>
              <a:rPr lang="en-US" sz="3200" b="1" dirty="0" smtClean="0">
                <a:latin typeface="+mn-lt"/>
              </a:rPr>
            </a:br>
            <a:r>
              <a:rPr lang="en-US" sz="2200" b="1" dirty="0" smtClean="0">
                <a:latin typeface="+mn-lt"/>
              </a:rPr>
              <a:t>Teaching Studio of Mrs. Robert H. Gray (</a:t>
            </a:r>
            <a:r>
              <a:rPr lang="en-US" sz="2200" b="1" dirty="0" err="1" smtClean="0">
                <a:latin typeface="+mn-lt"/>
              </a:rPr>
              <a:t>Hoblit</a:t>
            </a:r>
            <a:r>
              <a:rPr lang="en-US" sz="2200" b="1" dirty="0" smtClean="0">
                <a:latin typeface="+mn-lt"/>
              </a:rPr>
              <a:t> Bldg.)</a:t>
            </a:r>
            <a:endParaRPr lang="en-US" sz="2200" b="1" dirty="0">
              <a:latin typeface="+mn-lt"/>
            </a:endParaRPr>
          </a:p>
        </p:txBody>
      </p:sp>
    </p:spTree>
    <p:extLst>
      <p:ext uri="{BB962C8B-B14F-4D97-AF65-F5344CB8AC3E}">
        <p14:creationId xmlns:p14="http://schemas.microsoft.com/office/powerpoint/2010/main" val="202735916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oblit Recital Hall.pdf"/>
          <p:cNvPicPr>
            <a:picLocks noGrp="1" noChangeAspect="1"/>
          </p:cNvPicPr>
          <p:nvPr>
            <p:ph idx="1"/>
          </p:nvPr>
        </p:nvPicPr>
        <p:blipFill rotWithShape="1">
          <a:blip r:embed="rId3">
            <a:extLst>
              <a:ext uri="{28A0092B-C50C-407E-A947-70E740481C1C}">
                <a14:useLocalDpi xmlns:a14="http://schemas.microsoft.com/office/drawing/2010/main" val="0"/>
              </a:ext>
            </a:extLst>
          </a:blip>
          <a:srcRect l="10134" t="5808" r="4730" b="-5808"/>
          <a:stretch/>
        </p:blipFill>
        <p:spPr>
          <a:xfrm>
            <a:off x="457200" y="1651000"/>
            <a:ext cx="8229600" cy="4572000"/>
          </a:xfrm>
        </p:spPr>
      </p:pic>
      <p:sp>
        <p:nvSpPr>
          <p:cNvPr id="3" name="Title 2"/>
          <p:cNvSpPr>
            <a:spLocks noGrp="1"/>
          </p:cNvSpPr>
          <p:nvPr>
            <p:ph type="title"/>
          </p:nvPr>
        </p:nvSpPr>
        <p:spPr/>
        <p:txBody>
          <a:bodyPr>
            <a:normAutofit/>
          </a:bodyPr>
          <a:lstStyle/>
          <a:p>
            <a:pPr algn="ctr"/>
            <a:r>
              <a:rPr lang="en-US" sz="3200" b="1" dirty="0" smtClean="0">
                <a:latin typeface="+mn-lt"/>
              </a:rPr>
              <a:t>Recital Hall (</a:t>
            </a:r>
            <a:r>
              <a:rPr lang="en-US" sz="3200" b="1" dirty="0" err="1" smtClean="0">
                <a:latin typeface="+mn-lt"/>
              </a:rPr>
              <a:t>Hoblit</a:t>
            </a:r>
            <a:r>
              <a:rPr lang="en-US" sz="3200" b="1" dirty="0" smtClean="0">
                <a:latin typeface="+mn-lt"/>
              </a:rPr>
              <a:t> Building) c.1901</a:t>
            </a:r>
            <a:endParaRPr lang="en-US" sz="3200" b="1" dirty="0">
              <a:latin typeface="+mn-lt"/>
            </a:endParaRPr>
          </a:p>
        </p:txBody>
      </p:sp>
    </p:spTree>
    <p:extLst>
      <p:ext uri="{BB962C8B-B14F-4D97-AF65-F5344CB8AC3E}">
        <p14:creationId xmlns:p14="http://schemas.microsoft.com/office/powerpoint/2010/main" val="145272105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e Orchestra 1907.pdf"/>
          <p:cNvPicPr>
            <a:picLocks noGrp="1" noChangeAspect="1"/>
          </p:cNvPicPr>
          <p:nvPr>
            <p:ph idx="1"/>
          </p:nvPr>
        </p:nvPicPr>
        <p:blipFill rotWithShape="1">
          <a:blip r:embed="rId3">
            <a:extLst>
              <a:ext uri="{28A0092B-C50C-407E-A947-70E740481C1C}">
                <a14:useLocalDpi xmlns:a14="http://schemas.microsoft.com/office/drawing/2010/main" val="0"/>
              </a:ext>
            </a:extLst>
          </a:blip>
          <a:srcRect l="17018" t="17041" r="15197" b="45592"/>
          <a:stretch/>
        </p:blipFill>
        <p:spPr>
          <a:xfrm>
            <a:off x="1974024" y="1728225"/>
            <a:ext cx="5393984" cy="4096181"/>
          </a:xfrm>
        </p:spPr>
      </p:pic>
      <p:sp>
        <p:nvSpPr>
          <p:cNvPr id="3" name="Title 2"/>
          <p:cNvSpPr>
            <a:spLocks noGrp="1"/>
          </p:cNvSpPr>
          <p:nvPr>
            <p:ph type="title"/>
          </p:nvPr>
        </p:nvSpPr>
        <p:spPr/>
        <p:txBody>
          <a:bodyPr>
            <a:normAutofit/>
          </a:bodyPr>
          <a:lstStyle/>
          <a:p>
            <a:pPr algn="ctr"/>
            <a:r>
              <a:rPr lang="en-US" sz="3200" dirty="0" smtClean="0">
                <a:latin typeface="+mn-lt"/>
              </a:rPr>
              <a:t>The Wesleyan Orchestra </a:t>
            </a:r>
            <a:endParaRPr lang="en-US" sz="3200" dirty="0">
              <a:latin typeface="+mn-lt"/>
            </a:endParaRPr>
          </a:p>
        </p:txBody>
      </p:sp>
      <p:sp>
        <p:nvSpPr>
          <p:cNvPr id="5" name="TextBox 4"/>
          <p:cNvSpPr txBox="1"/>
          <p:nvPr/>
        </p:nvSpPr>
        <p:spPr>
          <a:xfrm>
            <a:off x="4783860" y="5967630"/>
            <a:ext cx="2177086" cy="369332"/>
          </a:xfrm>
          <a:prstGeom prst="rect">
            <a:avLst/>
          </a:prstGeom>
          <a:noFill/>
        </p:spPr>
        <p:txBody>
          <a:bodyPr wrap="square" rtlCol="0">
            <a:spAutoFit/>
          </a:bodyPr>
          <a:lstStyle/>
          <a:p>
            <a:r>
              <a:rPr lang="en-US" i="1" dirty="0" smtClean="0"/>
              <a:t> The </a:t>
            </a:r>
            <a:r>
              <a:rPr lang="en-US" i="1" dirty="0" err="1" smtClean="0"/>
              <a:t>Wesleyana</a:t>
            </a:r>
            <a:r>
              <a:rPr lang="en-US" i="1" dirty="0" smtClean="0"/>
              <a:t>, 1907</a:t>
            </a:r>
            <a:endParaRPr lang="en-US" i="1" dirty="0"/>
          </a:p>
        </p:txBody>
      </p:sp>
    </p:spTree>
    <p:extLst>
      <p:ext uri="{BB962C8B-B14F-4D97-AF65-F5344CB8AC3E}">
        <p14:creationId xmlns:p14="http://schemas.microsoft.com/office/powerpoint/2010/main" val="280965014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lee Club 1905.pdf"/>
          <p:cNvPicPr>
            <a:picLocks noGrp="1" noChangeAspect="1"/>
          </p:cNvPicPr>
          <p:nvPr>
            <p:ph idx="1"/>
          </p:nvPr>
        </p:nvPicPr>
        <p:blipFill rotWithShape="1">
          <a:blip r:embed="rId3">
            <a:extLst>
              <a:ext uri="{28A0092B-C50C-407E-A947-70E740481C1C}">
                <a14:useLocalDpi xmlns:a14="http://schemas.microsoft.com/office/drawing/2010/main" val="0"/>
              </a:ext>
            </a:extLst>
          </a:blip>
          <a:srcRect l="16189" t="17158" r="13524" b="46494"/>
          <a:stretch/>
        </p:blipFill>
        <p:spPr>
          <a:xfrm>
            <a:off x="1824180" y="1662546"/>
            <a:ext cx="5784274" cy="4179455"/>
          </a:xfrm>
        </p:spPr>
      </p:pic>
      <p:sp>
        <p:nvSpPr>
          <p:cNvPr id="3" name="Title 2"/>
          <p:cNvSpPr>
            <a:spLocks noGrp="1"/>
          </p:cNvSpPr>
          <p:nvPr>
            <p:ph type="title"/>
          </p:nvPr>
        </p:nvSpPr>
        <p:spPr/>
        <p:txBody>
          <a:bodyPr>
            <a:normAutofit/>
          </a:bodyPr>
          <a:lstStyle/>
          <a:p>
            <a:pPr algn="ctr"/>
            <a:r>
              <a:rPr lang="en-US" sz="3200" dirty="0" smtClean="0">
                <a:latin typeface="+mn-lt"/>
              </a:rPr>
              <a:t/>
            </a:r>
            <a:br>
              <a:rPr lang="en-US" sz="3200" dirty="0" smtClean="0">
                <a:latin typeface="+mn-lt"/>
              </a:rPr>
            </a:br>
            <a:r>
              <a:rPr lang="en-US" sz="3200" b="1" dirty="0" smtClean="0">
                <a:latin typeface="+mn-lt"/>
              </a:rPr>
              <a:t>Men’s Glee Club &amp; Mandolin Club</a:t>
            </a:r>
            <a:endParaRPr lang="en-US" sz="3200" b="1" dirty="0">
              <a:latin typeface="+mn-lt"/>
            </a:endParaRPr>
          </a:p>
        </p:txBody>
      </p:sp>
      <p:sp>
        <p:nvSpPr>
          <p:cNvPr id="7" name="TextBox 6"/>
          <p:cNvSpPr txBox="1"/>
          <p:nvPr/>
        </p:nvSpPr>
        <p:spPr>
          <a:xfrm>
            <a:off x="4918364" y="6049819"/>
            <a:ext cx="2828636" cy="369332"/>
          </a:xfrm>
          <a:prstGeom prst="rect">
            <a:avLst/>
          </a:prstGeom>
          <a:noFill/>
        </p:spPr>
        <p:txBody>
          <a:bodyPr wrap="square" rtlCol="0">
            <a:spAutoFit/>
          </a:bodyPr>
          <a:lstStyle/>
          <a:p>
            <a:r>
              <a:rPr lang="en-US" dirty="0" smtClean="0"/>
              <a:t>  </a:t>
            </a:r>
            <a:r>
              <a:rPr lang="en-US" dirty="0"/>
              <a:t> </a:t>
            </a:r>
            <a:r>
              <a:rPr lang="en-US" dirty="0" smtClean="0"/>
              <a:t>         </a:t>
            </a:r>
            <a:r>
              <a:rPr lang="en-US" i="1" dirty="0" smtClean="0"/>
              <a:t>The </a:t>
            </a:r>
            <a:r>
              <a:rPr lang="en-US" i="1" dirty="0" err="1" smtClean="0"/>
              <a:t>Wesleyana</a:t>
            </a:r>
            <a:r>
              <a:rPr lang="en-US" i="1" dirty="0" smtClean="0"/>
              <a:t>, 1905</a:t>
            </a:r>
            <a:endParaRPr lang="en-US" i="1" dirty="0"/>
          </a:p>
        </p:txBody>
      </p:sp>
    </p:spTree>
    <p:extLst>
      <p:ext uri="{BB962C8B-B14F-4D97-AF65-F5344CB8AC3E}">
        <p14:creationId xmlns:p14="http://schemas.microsoft.com/office/powerpoint/2010/main" val="149435284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irls Glee Club 1907 copy.pdf"/>
          <p:cNvPicPr>
            <a:picLocks noGrp="1" noChangeAspect="1"/>
          </p:cNvPicPr>
          <p:nvPr>
            <p:ph idx="1"/>
          </p:nvPr>
        </p:nvPicPr>
        <p:blipFill rotWithShape="1">
          <a:blip r:embed="rId3">
            <a:extLst>
              <a:ext uri="{28A0092B-C50C-407E-A947-70E740481C1C}">
                <a14:useLocalDpi xmlns:a14="http://schemas.microsoft.com/office/drawing/2010/main" val="0"/>
              </a:ext>
            </a:extLst>
          </a:blip>
          <a:srcRect l="17592" t="20277" r="18688" b="20742"/>
          <a:stretch/>
        </p:blipFill>
        <p:spPr>
          <a:xfrm rot="16200000">
            <a:off x="2240525" y="703564"/>
            <a:ext cx="4514274" cy="6039687"/>
          </a:xfrm>
          <a:prstGeom prst="rect">
            <a:avLst/>
          </a:prstGeom>
          <a:noFill/>
          <a:ln>
            <a:noFill/>
          </a:ln>
        </p:spPr>
      </p:pic>
      <p:sp>
        <p:nvSpPr>
          <p:cNvPr id="3" name="Title 2"/>
          <p:cNvSpPr>
            <a:spLocks noGrp="1"/>
          </p:cNvSpPr>
          <p:nvPr>
            <p:ph type="title"/>
          </p:nvPr>
        </p:nvSpPr>
        <p:spPr/>
        <p:txBody>
          <a:bodyPr>
            <a:normAutofit/>
          </a:bodyPr>
          <a:lstStyle/>
          <a:p>
            <a:pPr algn="ctr"/>
            <a:r>
              <a:rPr lang="en-US" sz="3200" b="1" dirty="0" smtClean="0">
                <a:latin typeface="+mn-lt"/>
              </a:rPr>
              <a:t>Women’s Glee Club </a:t>
            </a:r>
            <a:endParaRPr lang="en-US" sz="3200" b="1" dirty="0">
              <a:latin typeface="+mn-lt"/>
            </a:endParaRPr>
          </a:p>
        </p:txBody>
      </p:sp>
      <p:sp>
        <p:nvSpPr>
          <p:cNvPr id="8" name="TextBox 7"/>
          <p:cNvSpPr txBox="1"/>
          <p:nvPr/>
        </p:nvSpPr>
        <p:spPr>
          <a:xfrm>
            <a:off x="4895273" y="6084455"/>
            <a:ext cx="2736272" cy="369332"/>
          </a:xfrm>
          <a:prstGeom prst="rect">
            <a:avLst/>
          </a:prstGeom>
          <a:noFill/>
        </p:spPr>
        <p:txBody>
          <a:bodyPr wrap="square" rtlCol="0">
            <a:spAutoFit/>
          </a:bodyPr>
          <a:lstStyle/>
          <a:p>
            <a:r>
              <a:rPr lang="en-US" i="1" dirty="0" smtClean="0"/>
              <a:t>          The </a:t>
            </a:r>
            <a:r>
              <a:rPr lang="en-US" i="1" dirty="0" err="1" smtClean="0"/>
              <a:t>Wesleyana</a:t>
            </a:r>
            <a:r>
              <a:rPr lang="en-US" i="1" dirty="0" smtClean="0"/>
              <a:t>, 1907</a:t>
            </a:r>
            <a:endParaRPr lang="en-US" i="1" dirty="0"/>
          </a:p>
        </p:txBody>
      </p:sp>
    </p:spTree>
    <p:extLst>
      <p:ext uri="{BB962C8B-B14F-4D97-AF65-F5344CB8AC3E}">
        <p14:creationId xmlns:p14="http://schemas.microsoft.com/office/powerpoint/2010/main" val="157575064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WU Band 1906.pdf"/>
          <p:cNvPicPr>
            <a:picLocks noGrp="1" noChangeAspect="1"/>
          </p:cNvPicPr>
          <p:nvPr>
            <p:ph idx="1"/>
          </p:nvPr>
        </p:nvPicPr>
        <p:blipFill rotWithShape="1">
          <a:blip r:embed="rId3">
            <a:extLst>
              <a:ext uri="{28A0092B-C50C-407E-A947-70E740481C1C}">
                <a14:useLocalDpi xmlns:a14="http://schemas.microsoft.com/office/drawing/2010/main" val="0"/>
              </a:ext>
            </a:extLst>
          </a:blip>
          <a:srcRect l="17021" t="21457" r="14726" b="44451"/>
          <a:stretch/>
        </p:blipFill>
        <p:spPr>
          <a:xfrm>
            <a:off x="1777999" y="1551916"/>
            <a:ext cx="5707443" cy="3983167"/>
          </a:xfrm>
        </p:spPr>
      </p:pic>
      <p:sp>
        <p:nvSpPr>
          <p:cNvPr id="3" name="Title 2"/>
          <p:cNvSpPr>
            <a:spLocks noGrp="1"/>
          </p:cNvSpPr>
          <p:nvPr>
            <p:ph type="title"/>
          </p:nvPr>
        </p:nvSpPr>
        <p:spPr/>
        <p:txBody>
          <a:bodyPr>
            <a:normAutofit/>
          </a:bodyPr>
          <a:lstStyle/>
          <a:p>
            <a:pPr algn="ctr"/>
            <a:r>
              <a:rPr lang="en-US" sz="3200" b="1" dirty="0" smtClean="0">
                <a:latin typeface="+mn-lt"/>
              </a:rPr>
              <a:t>The Wesleyan Band</a:t>
            </a:r>
            <a:endParaRPr lang="en-US" sz="3200" b="1" dirty="0">
              <a:latin typeface="+mn-lt"/>
            </a:endParaRPr>
          </a:p>
        </p:txBody>
      </p:sp>
      <p:sp>
        <p:nvSpPr>
          <p:cNvPr id="8" name="TextBox 7"/>
          <p:cNvSpPr txBox="1"/>
          <p:nvPr/>
        </p:nvSpPr>
        <p:spPr>
          <a:xfrm>
            <a:off x="4156364" y="5668819"/>
            <a:ext cx="3329077" cy="369332"/>
          </a:xfrm>
          <a:prstGeom prst="rect">
            <a:avLst/>
          </a:prstGeom>
          <a:noFill/>
        </p:spPr>
        <p:txBody>
          <a:bodyPr wrap="square" rtlCol="0">
            <a:spAutoFit/>
          </a:bodyPr>
          <a:lstStyle/>
          <a:p>
            <a:r>
              <a:rPr lang="en-US" i="1" dirty="0" smtClean="0"/>
              <a:t>                     The </a:t>
            </a:r>
            <a:r>
              <a:rPr lang="en-US" i="1" dirty="0" err="1" smtClean="0"/>
              <a:t>Wesleyana</a:t>
            </a:r>
            <a:r>
              <a:rPr lang="en-US" i="1" dirty="0" smtClean="0"/>
              <a:t>, 1906</a:t>
            </a:r>
            <a:endParaRPr lang="en-US" dirty="0"/>
          </a:p>
        </p:txBody>
      </p:sp>
    </p:spTree>
    <p:extLst>
      <p:ext uri="{BB962C8B-B14F-4D97-AF65-F5344CB8AC3E}">
        <p14:creationId xmlns:p14="http://schemas.microsoft.com/office/powerpoint/2010/main" val="302248356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400" b="1" dirty="0" smtClean="0">
                <a:latin typeface="+mn-lt"/>
              </a:rPr>
              <a:t>      Edgar </a:t>
            </a:r>
            <a:r>
              <a:rPr lang="en-US" sz="2400" b="1" dirty="0" err="1" smtClean="0">
                <a:latin typeface="+mn-lt"/>
              </a:rPr>
              <a:t>Moncena</a:t>
            </a:r>
            <a:r>
              <a:rPr lang="en-US" sz="2400" b="1" dirty="0" smtClean="0">
                <a:latin typeface="+mn-lt"/>
              </a:rPr>
              <a:t> Smith</a:t>
            </a:r>
            <a:r>
              <a:rPr lang="en-US" sz="2400" b="1" dirty="0">
                <a:latin typeface="+mn-lt"/>
              </a:rPr>
              <a:t> </a:t>
            </a:r>
            <a:r>
              <a:rPr lang="en-US" sz="2400" b="1" dirty="0" smtClean="0">
                <a:latin typeface="+mn-lt"/>
              </a:rPr>
              <a:t>                         Francis George Barnes</a:t>
            </a:r>
            <a:br>
              <a:rPr lang="en-US" sz="2400" b="1" dirty="0" smtClean="0">
                <a:latin typeface="+mn-lt"/>
              </a:rPr>
            </a:br>
            <a:r>
              <a:rPr lang="en-US" sz="2400" b="1" dirty="0">
                <a:latin typeface="+mn-lt"/>
              </a:rPr>
              <a:t> </a:t>
            </a:r>
            <a:r>
              <a:rPr lang="en-US" sz="2400" b="1" dirty="0" smtClean="0">
                <a:latin typeface="+mn-lt"/>
              </a:rPr>
              <a:t>               1898 – 1905                                            1905 - 1908</a:t>
            </a:r>
            <a:endParaRPr lang="en-US" sz="2400" b="1" dirty="0">
              <a:latin typeface="+mn-lt"/>
            </a:endParaRPr>
          </a:p>
        </p:txBody>
      </p:sp>
      <p:pic>
        <p:nvPicPr>
          <p:cNvPr id="7" name="Content Placeholder 6" descr="Edgar Smith.jpg"/>
          <p:cNvPicPr>
            <a:picLocks noGrp="1" noChangeAspect="1"/>
          </p:cNvPicPr>
          <p:nvPr>
            <p:ph sz="half" idx="1"/>
          </p:nvPr>
        </p:nvPicPr>
        <p:blipFill>
          <a:blip r:embed="rId3">
            <a:extLst>
              <a:ext uri="{28A0092B-C50C-407E-A947-70E740481C1C}">
                <a14:useLocalDpi xmlns:a14="http://schemas.microsoft.com/office/drawing/2010/main" val="0"/>
              </a:ext>
            </a:extLst>
          </a:blip>
          <a:srcRect l="-13610" r="-13610"/>
          <a:stretch>
            <a:fillRect/>
          </a:stretch>
        </p:blipFill>
        <p:spPr/>
      </p:pic>
      <p:pic>
        <p:nvPicPr>
          <p:cNvPr id="8" name="Content Placeholder 7" descr="Francis Barnes.jpg"/>
          <p:cNvPicPr>
            <a:picLocks noGrp="1" noChangeAspect="1"/>
          </p:cNvPicPr>
          <p:nvPr>
            <p:ph sz="half" idx="2"/>
          </p:nvPr>
        </p:nvPicPr>
        <p:blipFill>
          <a:blip r:embed="rId4">
            <a:extLst>
              <a:ext uri="{28A0092B-C50C-407E-A947-70E740481C1C}">
                <a14:useLocalDpi xmlns:a14="http://schemas.microsoft.com/office/drawing/2010/main" val="0"/>
              </a:ext>
            </a:extLst>
          </a:blip>
          <a:srcRect l="5459" r="5459"/>
          <a:stretch>
            <a:fillRect/>
          </a:stretch>
        </p:blipFill>
        <p:spPr>
          <a:xfrm>
            <a:off x="4648200" y="1524000"/>
            <a:ext cx="4059238" cy="4572000"/>
          </a:xfrm>
        </p:spPr>
      </p:pic>
    </p:spTree>
    <p:extLst>
      <p:ext uri="{BB962C8B-B14F-4D97-AF65-F5344CB8AC3E}">
        <p14:creationId xmlns:p14="http://schemas.microsoft.com/office/powerpoint/2010/main" val="56906717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400" b="1" dirty="0" smtClean="0">
                <a:latin typeface="+mn-lt"/>
              </a:rPr>
              <a:t>Theodore Kemp, President                  Henry </a:t>
            </a:r>
            <a:r>
              <a:rPr lang="en-US" sz="2400" b="1" dirty="0" err="1" smtClean="0">
                <a:latin typeface="+mn-lt"/>
              </a:rPr>
              <a:t>Purmont</a:t>
            </a:r>
            <a:r>
              <a:rPr lang="en-US" sz="2400" b="1" dirty="0" smtClean="0">
                <a:latin typeface="+mn-lt"/>
              </a:rPr>
              <a:t> Eames. Dean</a:t>
            </a:r>
            <a:br>
              <a:rPr lang="en-US" sz="2400" b="1" dirty="0" smtClean="0">
                <a:latin typeface="+mn-lt"/>
              </a:rPr>
            </a:br>
            <a:r>
              <a:rPr lang="en-US" sz="2400" b="1" dirty="0">
                <a:latin typeface="+mn-lt"/>
              </a:rPr>
              <a:t> </a:t>
            </a:r>
            <a:r>
              <a:rPr lang="en-US" sz="2400" b="1" dirty="0" smtClean="0">
                <a:latin typeface="+mn-lt"/>
              </a:rPr>
              <a:t>            1908 -  1922                                                   1914 - 1919</a:t>
            </a:r>
            <a:endParaRPr lang="en-US" sz="2400" b="1" dirty="0">
              <a:latin typeface="+mn-lt"/>
            </a:endParaRPr>
          </a:p>
        </p:txBody>
      </p:sp>
      <p:sp>
        <p:nvSpPr>
          <p:cNvPr id="2" name="Content Placeholder 1"/>
          <p:cNvSpPr>
            <a:spLocks noGrp="1"/>
          </p:cNvSpPr>
          <p:nvPr>
            <p:ph sz="half" idx="1"/>
          </p:nvPr>
        </p:nvSpPr>
        <p:spPr>
          <a:xfrm>
            <a:off x="457200" y="1647302"/>
            <a:ext cx="3956061" cy="4448697"/>
          </a:xfrm>
        </p:spPr>
        <p:txBody>
          <a:bodyPr/>
          <a:lstStyle/>
          <a:p>
            <a:endParaRPr lang="en-US"/>
          </a:p>
        </p:txBody>
      </p:sp>
      <p:pic>
        <p:nvPicPr>
          <p:cNvPr id="4" name="Content Placeholder 3" descr="Henry Purmont Eames.jp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3249" t="8755" r="21065" b="-10"/>
          <a:stretch/>
        </p:blipFill>
        <p:spPr>
          <a:xfrm>
            <a:off x="4689876" y="1647299"/>
            <a:ext cx="3445110" cy="4430561"/>
          </a:xfrm>
        </p:spPr>
      </p:pic>
      <p:pic>
        <p:nvPicPr>
          <p:cNvPr id="6" name="Picture 5" descr="President Kemp.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928" y="1647300"/>
            <a:ext cx="3951333" cy="4448699"/>
          </a:xfrm>
          <a:prstGeom prst="rect">
            <a:avLst/>
          </a:prstGeom>
        </p:spPr>
      </p:pic>
    </p:spTree>
    <p:extLst>
      <p:ext uri="{BB962C8B-B14F-4D97-AF65-F5344CB8AC3E}">
        <p14:creationId xmlns:p14="http://schemas.microsoft.com/office/powerpoint/2010/main" val="292415207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0" indent="0">
              <a:buNone/>
            </a:pPr>
            <a:r>
              <a:rPr lang="en-US" dirty="0" smtClean="0">
                <a:solidFill>
                  <a:srgbClr val="F3A447"/>
                </a:solidFill>
              </a:rPr>
              <a:t>1863:</a:t>
            </a:r>
            <a:r>
              <a:rPr lang="en-US" dirty="0" smtClean="0"/>
              <a:t> Department of Vocal Music</a:t>
            </a:r>
          </a:p>
          <a:p>
            <a:pPr marL="0" indent="0">
              <a:buNone/>
            </a:pPr>
            <a:r>
              <a:rPr lang="en-US" dirty="0" smtClean="0">
                <a:solidFill>
                  <a:srgbClr val="F3A447"/>
                </a:solidFill>
              </a:rPr>
              <a:t>1871: </a:t>
            </a:r>
            <a:r>
              <a:rPr lang="en-US" dirty="0" smtClean="0">
                <a:solidFill>
                  <a:srgbClr val="FFFFFF"/>
                </a:solidFill>
              </a:rPr>
              <a:t>Department of Vocal &amp; Instrumental Music</a:t>
            </a:r>
          </a:p>
          <a:p>
            <a:pPr marL="0" indent="0">
              <a:buNone/>
            </a:pPr>
            <a:r>
              <a:rPr lang="en-US" dirty="0" smtClean="0">
                <a:solidFill>
                  <a:schemeClr val="accent2"/>
                </a:solidFill>
              </a:rPr>
              <a:t>1876:  </a:t>
            </a:r>
            <a:r>
              <a:rPr lang="en-US" dirty="0" smtClean="0"/>
              <a:t>College of Music</a:t>
            </a:r>
          </a:p>
          <a:p>
            <a:pPr marL="0" indent="0">
              <a:buNone/>
            </a:pPr>
            <a:r>
              <a:rPr lang="en-US" dirty="0" smtClean="0">
                <a:solidFill>
                  <a:schemeClr val="accent2"/>
                </a:solidFill>
              </a:rPr>
              <a:t>1878: </a:t>
            </a:r>
            <a:r>
              <a:rPr lang="en-US" dirty="0" smtClean="0">
                <a:solidFill>
                  <a:srgbClr val="FFFFFF"/>
                </a:solidFill>
              </a:rPr>
              <a:t>Conservatory of Music</a:t>
            </a:r>
          </a:p>
          <a:p>
            <a:pPr marL="0" indent="0">
              <a:buNone/>
            </a:pPr>
            <a:r>
              <a:rPr lang="en-US" dirty="0" smtClean="0">
                <a:solidFill>
                  <a:schemeClr val="accent2"/>
                </a:solidFill>
              </a:rPr>
              <a:t>1879:  </a:t>
            </a:r>
            <a:r>
              <a:rPr lang="en-US" dirty="0" smtClean="0"/>
              <a:t>Conservatory of Music &amp; Art</a:t>
            </a:r>
          </a:p>
          <a:p>
            <a:pPr marL="0" indent="0">
              <a:buNone/>
            </a:pPr>
            <a:r>
              <a:rPr lang="en-US" dirty="0" smtClean="0">
                <a:solidFill>
                  <a:schemeClr val="accent2"/>
                </a:solidFill>
              </a:rPr>
              <a:t>1883: </a:t>
            </a:r>
            <a:r>
              <a:rPr lang="en-US" dirty="0" smtClean="0"/>
              <a:t>Illinois College of Music, Wesleyan University</a:t>
            </a:r>
          </a:p>
          <a:p>
            <a:pPr marL="0" indent="0">
              <a:buNone/>
            </a:pPr>
            <a:r>
              <a:rPr lang="en-US" dirty="0" smtClean="0">
                <a:solidFill>
                  <a:schemeClr val="accent2"/>
                </a:solidFill>
              </a:rPr>
              <a:t>1890: </a:t>
            </a:r>
            <a:r>
              <a:rPr lang="en-US" dirty="0" smtClean="0">
                <a:solidFill>
                  <a:srgbClr val="FFFFFF"/>
                </a:solidFill>
              </a:rPr>
              <a:t>Wesleyan College of Music</a:t>
            </a:r>
          </a:p>
          <a:p>
            <a:pPr marL="0" indent="0">
              <a:buNone/>
            </a:pPr>
            <a:r>
              <a:rPr lang="en-US" dirty="0" smtClean="0">
                <a:solidFill>
                  <a:srgbClr val="F3A447"/>
                </a:solidFill>
              </a:rPr>
              <a:t>1910: </a:t>
            </a:r>
            <a:r>
              <a:rPr lang="en-US" dirty="0" smtClean="0"/>
              <a:t>Illinois Wesleyan University School of Music</a:t>
            </a:r>
            <a:endParaRPr lang="en-US" dirty="0">
              <a:solidFill>
                <a:srgbClr val="F3A447"/>
              </a:solidFill>
            </a:endParaRPr>
          </a:p>
        </p:txBody>
      </p:sp>
      <p:sp>
        <p:nvSpPr>
          <p:cNvPr id="5" name="Title 4"/>
          <p:cNvSpPr>
            <a:spLocks noGrp="1"/>
          </p:cNvSpPr>
          <p:nvPr>
            <p:ph type="title"/>
          </p:nvPr>
        </p:nvSpPr>
        <p:spPr/>
        <p:txBody>
          <a:bodyPr>
            <a:normAutofit/>
          </a:bodyPr>
          <a:lstStyle/>
          <a:p>
            <a:pPr algn="ctr"/>
            <a:r>
              <a:rPr lang="en-US" sz="3200" b="1" dirty="0" smtClean="0">
                <a:latin typeface="+mn-lt"/>
              </a:rPr>
              <a:t>What’s in a Name?</a:t>
            </a:r>
            <a:endParaRPr lang="en-US" sz="3200" b="1" dirty="0">
              <a:latin typeface="+mn-lt"/>
            </a:endParaRPr>
          </a:p>
        </p:txBody>
      </p:sp>
    </p:spTree>
    <p:extLst>
      <p:ext uri="{BB962C8B-B14F-4D97-AF65-F5344CB8AC3E}">
        <p14:creationId xmlns:p14="http://schemas.microsoft.com/office/powerpoint/2010/main" val="2613581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3200" b="1" dirty="0" smtClean="0">
                <a:latin typeface="+mn-lt"/>
              </a:rPr>
              <a:t>Deans/Directors of the School of Music</a:t>
            </a:r>
            <a:endParaRPr lang="en-US" sz="3200" b="1" dirty="0">
              <a:latin typeface="+mn-lt"/>
            </a:endParaRPr>
          </a:p>
        </p:txBody>
      </p:sp>
      <p:sp>
        <p:nvSpPr>
          <p:cNvPr id="5" name="Content Placeholder 4"/>
          <p:cNvSpPr>
            <a:spLocks noGrp="1"/>
          </p:cNvSpPr>
          <p:nvPr>
            <p:ph sz="half" idx="1"/>
          </p:nvPr>
        </p:nvSpPr>
        <p:spPr/>
        <p:txBody>
          <a:bodyPr>
            <a:noAutofit/>
          </a:bodyPr>
          <a:lstStyle/>
          <a:p>
            <a:pPr marL="0" indent="0">
              <a:buNone/>
            </a:pPr>
            <a:r>
              <a:rPr lang="en-US" sz="1600" dirty="0" smtClean="0"/>
              <a:t>1876 – 1878  F.A. Parker</a:t>
            </a:r>
          </a:p>
          <a:p>
            <a:pPr marL="0" indent="0">
              <a:buNone/>
            </a:pPr>
            <a:r>
              <a:rPr lang="en-US" sz="1600" dirty="0" smtClean="0"/>
              <a:t>1878 – 1879  J.A. Fargo</a:t>
            </a:r>
          </a:p>
          <a:p>
            <a:pPr marL="0" indent="0">
              <a:buNone/>
            </a:pPr>
            <a:r>
              <a:rPr lang="en-US" sz="1600" dirty="0" smtClean="0"/>
              <a:t>1879 – 1883  Flora M. Hunter</a:t>
            </a:r>
          </a:p>
          <a:p>
            <a:pPr marL="0" indent="0">
              <a:buNone/>
            </a:pPr>
            <a:r>
              <a:rPr lang="en-US" sz="1600" dirty="0" smtClean="0"/>
              <a:t>1885 – 1886  C. Morris Campbell</a:t>
            </a:r>
          </a:p>
          <a:p>
            <a:pPr marL="0" indent="0">
              <a:buNone/>
            </a:pPr>
            <a:r>
              <a:rPr lang="en-US" sz="1600" dirty="0" smtClean="0"/>
              <a:t>1886 – 1887  John Robert Gray</a:t>
            </a:r>
          </a:p>
          <a:p>
            <a:pPr marL="0" indent="0">
              <a:buNone/>
            </a:pPr>
            <a:r>
              <a:rPr lang="en-US" sz="1600" dirty="0" smtClean="0"/>
              <a:t>1890 – 1907  Oliver Ross Skinner (Joint Dir.)</a:t>
            </a:r>
          </a:p>
          <a:p>
            <a:pPr marL="0" indent="0">
              <a:buNone/>
            </a:pPr>
            <a:r>
              <a:rPr lang="en-US" sz="1600" dirty="0" smtClean="0"/>
              <a:t>1894 – 1907  Mrs. John R. Gray (Joint Dir.</a:t>
            </a:r>
          </a:p>
          <a:p>
            <a:pPr marL="0" indent="0">
              <a:buNone/>
            </a:pPr>
            <a:r>
              <a:rPr lang="en-US" sz="1600" dirty="0" smtClean="0"/>
              <a:t>1907 – 1908  Pres. Francis Barnes (</a:t>
            </a:r>
            <a:r>
              <a:rPr lang="en-US" sz="1600" dirty="0"/>
              <a:t>E</a:t>
            </a:r>
            <a:r>
              <a:rPr lang="en-US" sz="1600" dirty="0" smtClean="0"/>
              <a:t>x-officio)</a:t>
            </a:r>
          </a:p>
          <a:p>
            <a:pPr marL="0" indent="0">
              <a:buNone/>
            </a:pPr>
            <a:r>
              <a:rPr lang="en-US" sz="1600" dirty="0" smtClean="0"/>
              <a:t>1908 – 1909  Charles E. </a:t>
            </a:r>
            <a:r>
              <a:rPr lang="en-US" sz="1600" dirty="0" err="1" smtClean="0"/>
              <a:t>Sindlinger</a:t>
            </a:r>
            <a:endParaRPr lang="en-US" sz="1600" dirty="0" smtClean="0"/>
          </a:p>
          <a:p>
            <a:pPr marL="0" indent="0">
              <a:buNone/>
            </a:pPr>
            <a:r>
              <a:rPr lang="en-US" sz="1600" dirty="0" smtClean="0"/>
              <a:t>1909 – 1914 Pres. Theodore Kemp (</a:t>
            </a:r>
            <a:r>
              <a:rPr lang="en-US" sz="1600" dirty="0"/>
              <a:t>E</a:t>
            </a:r>
            <a:r>
              <a:rPr lang="en-US" sz="1600" dirty="0" smtClean="0"/>
              <a:t>x-officio)</a:t>
            </a:r>
          </a:p>
          <a:p>
            <a:pPr marL="0" indent="0">
              <a:buNone/>
            </a:pPr>
            <a:r>
              <a:rPr lang="en-US" sz="1600" dirty="0" smtClean="0"/>
              <a:t>1914 – 1919 Henry </a:t>
            </a:r>
            <a:r>
              <a:rPr lang="en-US" sz="1600" dirty="0" err="1" smtClean="0"/>
              <a:t>Purmont</a:t>
            </a:r>
            <a:r>
              <a:rPr lang="en-US" sz="1600" dirty="0" smtClean="0"/>
              <a:t> Eames</a:t>
            </a:r>
          </a:p>
          <a:p>
            <a:pPr marL="0" indent="0">
              <a:buNone/>
            </a:pPr>
            <a:r>
              <a:rPr lang="en-US" sz="1600" dirty="0" smtClean="0"/>
              <a:t>1919 – 1923 Edward Mason Young</a:t>
            </a:r>
          </a:p>
          <a:p>
            <a:pPr marL="0" indent="0">
              <a:buNone/>
            </a:pPr>
            <a:r>
              <a:rPr lang="en-US" sz="1600" dirty="0" smtClean="0"/>
              <a:t>1923 – 1939 Arthur Westbrook</a:t>
            </a:r>
          </a:p>
        </p:txBody>
      </p:sp>
      <p:sp>
        <p:nvSpPr>
          <p:cNvPr id="6" name="Content Placeholder 5"/>
          <p:cNvSpPr>
            <a:spLocks noGrp="1"/>
          </p:cNvSpPr>
          <p:nvPr>
            <p:ph sz="half" idx="2"/>
          </p:nvPr>
        </p:nvSpPr>
        <p:spPr/>
        <p:txBody>
          <a:bodyPr>
            <a:noAutofit/>
          </a:bodyPr>
          <a:lstStyle/>
          <a:p>
            <a:pPr marL="0" indent="0">
              <a:buNone/>
            </a:pPr>
            <a:r>
              <a:rPr lang="en-US" sz="1600" dirty="0"/>
              <a:t>1939 – 1942 Frank A. Jordan</a:t>
            </a:r>
          </a:p>
          <a:p>
            <a:pPr marL="0" indent="0">
              <a:buNone/>
            </a:pPr>
            <a:r>
              <a:rPr lang="en-US" sz="1600" dirty="0"/>
              <a:t>1942 – 1948 Spencer </a:t>
            </a:r>
            <a:r>
              <a:rPr lang="en-US" sz="1600" dirty="0" smtClean="0"/>
              <a:t>Green</a:t>
            </a:r>
            <a:endParaRPr lang="en-US" sz="1600" dirty="0"/>
          </a:p>
          <a:p>
            <a:pPr marL="0" indent="0">
              <a:buNone/>
            </a:pPr>
            <a:r>
              <a:rPr lang="en-US" sz="1600" dirty="0"/>
              <a:t>1948 – 1951 Kenneth N. </a:t>
            </a:r>
            <a:r>
              <a:rPr lang="en-US" sz="1600" dirty="0" smtClean="0"/>
              <a:t>Cuthbert</a:t>
            </a:r>
          </a:p>
          <a:p>
            <a:pPr marL="0" indent="0">
              <a:buNone/>
            </a:pPr>
            <a:r>
              <a:rPr lang="en-US" sz="1600" dirty="0" smtClean="0"/>
              <a:t>1951 – 1952  Faculty Committee (Drexler, </a:t>
            </a:r>
            <a:r>
              <a:rPr lang="en-US" sz="1600" dirty="0" err="1" smtClean="0"/>
              <a:t>Pfautsch</a:t>
            </a:r>
            <a:r>
              <a:rPr lang="en-US" sz="1600" dirty="0" smtClean="0"/>
              <a:t>, </a:t>
            </a:r>
            <a:r>
              <a:rPr lang="en-US" sz="1600" dirty="0" err="1" smtClean="0"/>
              <a:t>Tait</a:t>
            </a:r>
            <a:r>
              <a:rPr lang="en-US" sz="1600" dirty="0" smtClean="0"/>
              <a:t>)</a:t>
            </a:r>
          </a:p>
          <a:p>
            <a:pPr marL="0" indent="0">
              <a:buNone/>
            </a:pPr>
            <a:r>
              <a:rPr lang="en-US" sz="1600" dirty="0" smtClean="0"/>
              <a:t>1952 – 1972  Carl </a:t>
            </a:r>
            <a:r>
              <a:rPr lang="en-US" sz="1600" dirty="0" err="1" smtClean="0"/>
              <a:t>Neumeyer</a:t>
            </a:r>
            <a:endParaRPr lang="en-US" sz="1600" dirty="0" smtClean="0"/>
          </a:p>
          <a:p>
            <a:pPr marL="0" indent="0">
              <a:buNone/>
            </a:pPr>
            <a:r>
              <a:rPr lang="en-US" sz="1600" dirty="0" smtClean="0"/>
              <a:t>1972 – 1973  R. Dwight Drexler (Acting Dir.)</a:t>
            </a:r>
          </a:p>
          <a:p>
            <a:pPr marL="0" indent="0">
              <a:buNone/>
            </a:pPr>
            <a:r>
              <a:rPr lang="en-US" sz="1600" dirty="0" smtClean="0"/>
              <a:t>1973 – 1976  William </a:t>
            </a:r>
            <a:r>
              <a:rPr lang="en-US" sz="1600" dirty="0" err="1" smtClean="0"/>
              <a:t>Hipp</a:t>
            </a:r>
            <a:endParaRPr lang="en-US" sz="1600" dirty="0" smtClean="0"/>
          </a:p>
          <a:p>
            <a:pPr marL="0" indent="0">
              <a:buNone/>
            </a:pPr>
            <a:r>
              <a:rPr lang="en-US" sz="1600" dirty="0" smtClean="0"/>
              <a:t>1976 – 1978  Albert Shaw</a:t>
            </a:r>
          </a:p>
          <a:p>
            <a:pPr marL="0" indent="0">
              <a:buNone/>
            </a:pPr>
            <a:r>
              <a:rPr lang="en-US" sz="1600" dirty="0" smtClean="0"/>
              <a:t>1978 – 1979  R. Dwight Drexler (Acting Dir.)</a:t>
            </a:r>
          </a:p>
          <a:p>
            <a:pPr marL="0" indent="0">
              <a:buNone/>
            </a:pPr>
            <a:r>
              <a:rPr lang="en-US" sz="1600" dirty="0" smtClean="0"/>
              <a:t>1979 – 1987  Charles M. Boyer</a:t>
            </a:r>
          </a:p>
          <a:p>
            <a:pPr marL="0" indent="0">
              <a:buNone/>
            </a:pPr>
            <a:r>
              <a:rPr lang="en-US" sz="1600" dirty="0" smtClean="0"/>
              <a:t>1987 – 1997  Robert A. </a:t>
            </a:r>
            <a:r>
              <a:rPr lang="en-US" sz="1600" dirty="0" err="1" smtClean="0"/>
              <a:t>Kvam</a:t>
            </a:r>
            <a:r>
              <a:rPr lang="en-US" sz="1600" dirty="0" smtClean="0"/>
              <a:t> </a:t>
            </a:r>
          </a:p>
          <a:p>
            <a:pPr marL="0" indent="0">
              <a:buNone/>
            </a:pPr>
            <a:r>
              <a:rPr lang="en-US" sz="1600" dirty="0" smtClean="0"/>
              <a:t>1997 – 1998  Lawrence Campbell (Acting Dir.)</a:t>
            </a:r>
          </a:p>
          <a:p>
            <a:pPr marL="0" indent="0">
              <a:buNone/>
            </a:pPr>
            <a:r>
              <a:rPr lang="en-US" sz="1600" dirty="0" smtClean="0"/>
              <a:t>1998 -  Mario </a:t>
            </a:r>
            <a:r>
              <a:rPr lang="en-US" sz="1600" dirty="0" err="1" smtClean="0"/>
              <a:t>Pelusi</a:t>
            </a:r>
            <a:endParaRPr lang="en-US" sz="1600" dirty="0"/>
          </a:p>
        </p:txBody>
      </p:sp>
    </p:spTree>
    <p:extLst>
      <p:ext uri="{BB962C8B-B14F-4D97-AF65-F5344CB8AC3E}">
        <p14:creationId xmlns:p14="http://schemas.microsoft.com/office/powerpoint/2010/main" val="411434847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i="1" dirty="0" smtClean="0">
                <a:latin typeface="+mn-lt"/>
              </a:rPr>
              <a:t>“Wesleyan Cheer Song”</a:t>
            </a:r>
            <a:br>
              <a:rPr lang="en-US" sz="3200" b="1" i="1" dirty="0" smtClean="0">
                <a:latin typeface="+mn-lt"/>
              </a:rPr>
            </a:br>
            <a:r>
              <a:rPr lang="en-US" sz="2400" b="1" dirty="0" smtClean="0">
                <a:latin typeface="+mn-lt"/>
              </a:rPr>
              <a:t> </a:t>
            </a:r>
            <a:r>
              <a:rPr lang="en-US" sz="2400" dirty="0" smtClean="0">
                <a:latin typeface="+mn-lt"/>
              </a:rPr>
              <a:t>Lyric by Chalmers H. Marquis (</a:t>
            </a:r>
            <a:r>
              <a:rPr lang="fr-FR" sz="2400" dirty="0" smtClean="0">
                <a:latin typeface="+mn-lt"/>
              </a:rPr>
              <a:t>1910</a:t>
            </a:r>
            <a:r>
              <a:rPr lang="en-US" sz="2400" dirty="0" smtClean="0">
                <a:latin typeface="+mn-lt"/>
              </a:rPr>
              <a:t>)  Music by Ralph S. </a:t>
            </a:r>
            <a:r>
              <a:rPr lang="en-US" sz="2400" dirty="0" err="1" smtClean="0">
                <a:latin typeface="+mn-lt"/>
              </a:rPr>
              <a:t>Freese</a:t>
            </a:r>
            <a:r>
              <a:rPr lang="en-US" sz="2400" dirty="0" smtClean="0">
                <a:latin typeface="+mn-lt"/>
              </a:rPr>
              <a:t> (1911)</a:t>
            </a:r>
            <a:endParaRPr lang="en-US" sz="3200" i="1" dirty="0">
              <a:latin typeface="+mn-lt"/>
            </a:endParaRPr>
          </a:p>
        </p:txBody>
      </p:sp>
      <p:pic>
        <p:nvPicPr>
          <p:cNvPr id="3" name="Picture 2" descr="freese_cheer_25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0253" y="1824181"/>
            <a:ext cx="3286292" cy="4188691"/>
          </a:xfrm>
          <a:prstGeom prst="rect">
            <a:avLst/>
          </a:prstGeom>
        </p:spPr>
      </p:pic>
      <p:pic>
        <p:nvPicPr>
          <p:cNvPr id="4" name="Picture 3" descr="Ralph Freese.jpg"/>
          <p:cNvPicPr>
            <a:picLocks noChangeAspect="1"/>
          </p:cNvPicPr>
          <p:nvPr/>
        </p:nvPicPr>
        <p:blipFill rotWithShape="1">
          <a:blip r:embed="rId4">
            <a:extLst>
              <a:ext uri="{28A0092B-C50C-407E-A947-70E740481C1C}">
                <a14:useLocalDpi xmlns:a14="http://schemas.microsoft.com/office/drawing/2010/main" val="0"/>
              </a:ext>
            </a:extLst>
          </a:blip>
          <a:srcRect l="7022" t="2593" r="4278" b="3159"/>
          <a:stretch/>
        </p:blipFill>
        <p:spPr>
          <a:xfrm>
            <a:off x="5345546" y="1824181"/>
            <a:ext cx="2851728" cy="4188691"/>
          </a:xfrm>
          <a:prstGeom prst="rect">
            <a:avLst/>
          </a:prstGeom>
        </p:spPr>
      </p:pic>
    </p:spTree>
    <p:extLst>
      <p:ext uri="{BB962C8B-B14F-4D97-AF65-F5344CB8AC3E}">
        <p14:creationId xmlns:p14="http://schemas.microsoft.com/office/powerpoint/2010/main" val="308756201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pPr algn="ctr"/>
            <a:r>
              <a:rPr lang="en-US" sz="3200" b="1" dirty="0" smtClean="0">
                <a:latin typeface="+mn-lt"/>
              </a:rPr>
              <a:t>Illinois Wesleyan Ukulele Club</a:t>
            </a:r>
            <a:endParaRPr lang="en-US" sz="3200" b="1" dirty="0">
              <a:latin typeface="+mn-lt"/>
            </a:endParaRPr>
          </a:p>
        </p:txBody>
      </p:sp>
      <p:pic>
        <p:nvPicPr>
          <p:cNvPr id="19" name="Content Placeholder 18" descr="Ukulele Club 1918.pdf"/>
          <p:cNvPicPr>
            <a:picLocks noGrp="1" noChangeAspect="1"/>
          </p:cNvPicPr>
          <p:nvPr>
            <p:ph idx="1"/>
          </p:nvPr>
        </p:nvPicPr>
        <p:blipFill rotWithShape="1">
          <a:blip r:embed="rId3">
            <a:extLst>
              <a:ext uri="{28A0092B-C50C-407E-A947-70E740481C1C}">
                <a14:useLocalDpi xmlns:a14="http://schemas.microsoft.com/office/drawing/2010/main" val="0"/>
              </a:ext>
            </a:extLst>
          </a:blip>
          <a:srcRect l="12168" t="17434" r="20301" b="48588"/>
          <a:stretch/>
        </p:blipFill>
        <p:spPr>
          <a:xfrm>
            <a:off x="1482574" y="1513162"/>
            <a:ext cx="6212343" cy="4397010"/>
          </a:xfrm>
        </p:spPr>
      </p:pic>
      <p:sp>
        <p:nvSpPr>
          <p:cNvPr id="22" name="TextBox 21"/>
          <p:cNvSpPr txBox="1"/>
          <p:nvPr/>
        </p:nvSpPr>
        <p:spPr>
          <a:xfrm flipH="1">
            <a:off x="5364264" y="6073645"/>
            <a:ext cx="2443813" cy="369332"/>
          </a:xfrm>
          <a:prstGeom prst="rect">
            <a:avLst/>
          </a:prstGeom>
          <a:noFill/>
        </p:spPr>
        <p:txBody>
          <a:bodyPr wrap="square" rtlCol="0">
            <a:spAutoFit/>
          </a:bodyPr>
          <a:lstStyle/>
          <a:p>
            <a:r>
              <a:rPr lang="en-US" dirty="0"/>
              <a:t> </a:t>
            </a:r>
            <a:r>
              <a:rPr lang="en-US" dirty="0" smtClean="0"/>
              <a:t>    </a:t>
            </a:r>
            <a:r>
              <a:rPr lang="en-US" i="1" dirty="0" smtClean="0"/>
              <a:t>The </a:t>
            </a:r>
            <a:r>
              <a:rPr lang="en-US" i="1" dirty="0" err="1" smtClean="0"/>
              <a:t>Wesleyana</a:t>
            </a:r>
            <a:r>
              <a:rPr lang="en-US" i="1" dirty="0" smtClean="0"/>
              <a:t>, 1918</a:t>
            </a:r>
            <a:endParaRPr lang="en-US" dirty="0"/>
          </a:p>
        </p:txBody>
      </p:sp>
    </p:spTree>
    <p:extLst>
      <p:ext uri="{BB962C8B-B14F-4D97-AF65-F5344CB8AC3E}">
        <p14:creationId xmlns:p14="http://schemas.microsoft.com/office/powerpoint/2010/main" val="215090160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dward Mason Young.pdf"/>
          <p:cNvPicPr>
            <a:picLocks noGrp="1" noChangeAspect="1"/>
          </p:cNvPicPr>
          <p:nvPr>
            <p:ph idx="1"/>
          </p:nvPr>
        </p:nvPicPr>
        <p:blipFill rotWithShape="1">
          <a:blip r:embed="rId3">
            <a:extLst>
              <a:ext uri="{28A0092B-C50C-407E-A947-70E740481C1C}">
                <a14:useLocalDpi xmlns:a14="http://schemas.microsoft.com/office/drawing/2010/main" val="0"/>
              </a:ext>
            </a:extLst>
          </a:blip>
          <a:srcRect l="31723" t="16447" r="28707" b="45150"/>
          <a:stretch/>
        </p:blipFill>
        <p:spPr>
          <a:xfrm>
            <a:off x="2829013" y="1735326"/>
            <a:ext cx="3256510" cy="4360673"/>
          </a:xfrm>
        </p:spPr>
      </p:pic>
      <p:sp>
        <p:nvSpPr>
          <p:cNvPr id="3" name="Title 2"/>
          <p:cNvSpPr>
            <a:spLocks noGrp="1"/>
          </p:cNvSpPr>
          <p:nvPr>
            <p:ph type="title"/>
          </p:nvPr>
        </p:nvSpPr>
        <p:spPr/>
        <p:txBody>
          <a:bodyPr>
            <a:normAutofit/>
          </a:bodyPr>
          <a:lstStyle/>
          <a:p>
            <a:pPr algn="ctr"/>
            <a:r>
              <a:rPr lang="en-US" sz="3200" b="1" dirty="0" smtClean="0">
                <a:latin typeface="+mn-lt"/>
              </a:rPr>
              <a:t>Dr. Edward Mason Young,</a:t>
            </a:r>
            <a:br>
              <a:rPr lang="en-US" sz="3200" b="1" dirty="0" smtClean="0">
                <a:latin typeface="+mn-lt"/>
              </a:rPr>
            </a:br>
            <a:r>
              <a:rPr lang="en-US" sz="2800" dirty="0" smtClean="0">
                <a:latin typeface="+mn-lt"/>
              </a:rPr>
              <a:t>Dean of the School of Music 1919 - 1923</a:t>
            </a:r>
            <a:endParaRPr lang="en-US" sz="2800" dirty="0">
              <a:latin typeface="+mn-lt"/>
            </a:endParaRPr>
          </a:p>
        </p:txBody>
      </p:sp>
    </p:spTree>
    <p:extLst>
      <p:ext uri="{BB962C8B-B14F-4D97-AF65-F5344CB8AC3E}">
        <p14:creationId xmlns:p14="http://schemas.microsoft.com/office/powerpoint/2010/main" val="47697824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b="1" dirty="0" smtClean="0">
                <a:latin typeface="+mn-lt"/>
              </a:rPr>
              <a:t>New Home of the Wesleyan School of Music</a:t>
            </a:r>
            <a:endParaRPr lang="en-US" sz="3200" b="1" dirty="0">
              <a:latin typeface="+mn-lt"/>
            </a:endParaRPr>
          </a:p>
        </p:txBody>
      </p:sp>
      <p:pic>
        <p:nvPicPr>
          <p:cNvPr id="6" name="Content Placeholder 5" descr="College of Music Fall 1919-2.tiff"/>
          <p:cNvPicPr>
            <a:picLocks noGrp="1" noChangeAspect="1"/>
          </p:cNvPicPr>
          <p:nvPr>
            <p:ph idx="1"/>
          </p:nvPr>
        </p:nvPicPr>
        <p:blipFill rotWithShape="1">
          <a:blip r:embed="rId3">
            <a:extLst>
              <a:ext uri="{28A0092B-C50C-407E-A947-70E740481C1C}">
                <a14:useLocalDpi xmlns:a14="http://schemas.microsoft.com/office/drawing/2010/main" val="0"/>
              </a:ext>
            </a:extLst>
          </a:blip>
          <a:srcRect l="1143" t="14391" b="14391"/>
          <a:stretch/>
        </p:blipFill>
        <p:spPr>
          <a:xfrm>
            <a:off x="766977" y="1647202"/>
            <a:ext cx="7607968" cy="4275545"/>
          </a:xfrm>
        </p:spPr>
      </p:pic>
      <p:sp>
        <p:nvSpPr>
          <p:cNvPr id="7" name="TextBox 6"/>
          <p:cNvSpPr txBox="1"/>
          <p:nvPr/>
        </p:nvSpPr>
        <p:spPr>
          <a:xfrm>
            <a:off x="4853330" y="6136519"/>
            <a:ext cx="3521615" cy="369332"/>
          </a:xfrm>
          <a:prstGeom prst="rect">
            <a:avLst/>
          </a:prstGeom>
          <a:noFill/>
        </p:spPr>
        <p:txBody>
          <a:bodyPr wrap="square" rtlCol="0">
            <a:spAutoFit/>
          </a:bodyPr>
          <a:lstStyle/>
          <a:p>
            <a:r>
              <a:rPr lang="en-US" i="1" dirty="0" smtClean="0"/>
              <a:t>                        The </a:t>
            </a:r>
            <a:r>
              <a:rPr lang="en-US" i="1" dirty="0" err="1" smtClean="0"/>
              <a:t>Wesleyana</a:t>
            </a:r>
            <a:r>
              <a:rPr lang="en-US" i="1" dirty="0" smtClean="0"/>
              <a:t>, 1919</a:t>
            </a:r>
            <a:endParaRPr lang="en-US" i="1" dirty="0"/>
          </a:p>
        </p:txBody>
      </p:sp>
    </p:spTree>
    <p:extLst>
      <p:ext uri="{BB962C8B-B14F-4D97-AF65-F5344CB8AC3E}">
        <p14:creationId xmlns:p14="http://schemas.microsoft.com/office/powerpoint/2010/main" val="399691971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b="1" dirty="0" err="1" smtClean="0">
                <a:latin typeface="+mn-lt"/>
              </a:rPr>
              <a:t>Hinners</a:t>
            </a:r>
            <a:r>
              <a:rPr lang="en-US" sz="3200" b="1" dirty="0" smtClean="0">
                <a:latin typeface="+mn-lt"/>
              </a:rPr>
              <a:t> Pipe Organ in </a:t>
            </a:r>
            <a:r>
              <a:rPr lang="en-US" sz="3200" b="1" dirty="0" err="1" smtClean="0">
                <a:latin typeface="+mn-lt"/>
              </a:rPr>
              <a:t>Aime</a:t>
            </a:r>
            <a:r>
              <a:rPr lang="en-US" sz="3200" b="1" dirty="0" smtClean="0">
                <a:latin typeface="+mn-lt"/>
              </a:rPr>
              <a:t> Chapel  (1920)</a:t>
            </a:r>
            <a:endParaRPr lang="en-US" sz="3200" b="1" dirty="0">
              <a:latin typeface="+mn-lt"/>
            </a:endParaRPr>
          </a:p>
        </p:txBody>
      </p:sp>
      <p:pic>
        <p:nvPicPr>
          <p:cNvPr id="6" name="Content Placeholder 5" descr="Hinners Organ 1920.pdf"/>
          <p:cNvPicPr>
            <a:picLocks noGrp="1" noChangeAspect="1"/>
          </p:cNvPicPr>
          <p:nvPr>
            <p:ph idx="1"/>
          </p:nvPr>
        </p:nvPicPr>
        <p:blipFill rotWithShape="1">
          <a:blip r:embed="rId3">
            <a:extLst>
              <a:ext uri="{28A0092B-C50C-407E-A947-70E740481C1C}">
                <a14:useLocalDpi xmlns:a14="http://schemas.microsoft.com/office/drawing/2010/main" val="0"/>
              </a:ext>
            </a:extLst>
          </a:blip>
          <a:srcRect l="14306" t="16507" r="22900" b="34523"/>
          <a:stretch/>
        </p:blipFill>
        <p:spPr>
          <a:xfrm>
            <a:off x="2252694" y="1597002"/>
            <a:ext cx="4675244" cy="4489217"/>
          </a:xfrm>
        </p:spPr>
      </p:pic>
    </p:spTree>
    <p:extLst>
      <p:ext uri="{BB962C8B-B14F-4D97-AF65-F5344CB8AC3E}">
        <p14:creationId xmlns:p14="http://schemas.microsoft.com/office/powerpoint/2010/main" val="146231278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3200" b="1" dirty="0" smtClean="0">
                <a:latin typeface="+mn-lt"/>
              </a:rPr>
              <a:t>William J. Davidson</a:t>
            </a:r>
            <a:r>
              <a:rPr lang="en-US" sz="3200" dirty="0" smtClean="0">
                <a:latin typeface="+mn-lt"/>
              </a:rPr>
              <a:t>,</a:t>
            </a:r>
            <a:r>
              <a:rPr lang="en-US" sz="3200" dirty="0">
                <a:latin typeface="+mn-lt"/>
              </a:rPr>
              <a:t> </a:t>
            </a:r>
            <a:r>
              <a:rPr lang="en-US" sz="3200" dirty="0" smtClean="0">
                <a:latin typeface="+mn-lt"/>
              </a:rPr>
              <a:t>               </a:t>
            </a:r>
            <a:r>
              <a:rPr lang="en-US" sz="3200" b="1" dirty="0" smtClean="0">
                <a:latin typeface="+mn-lt"/>
              </a:rPr>
              <a:t>Arthur E. Westbrook,</a:t>
            </a:r>
            <a:br>
              <a:rPr lang="en-US" sz="3200" b="1" dirty="0" smtClean="0">
                <a:latin typeface="+mn-lt"/>
              </a:rPr>
            </a:br>
            <a:r>
              <a:rPr lang="en-US" sz="3200" dirty="0" smtClean="0">
                <a:latin typeface="+mn-lt"/>
              </a:rPr>
              <a:t> </a:t>
            </a:r>
            <a:r>
              <a:rPr lang="en-US" sz="2800" dirty="0" smtClean="0">
                <a:latin typeface="+mn-lt"/>
              </a:rPr>
              <a:t>President 1922 - 1932</a:t>
            </a:r>
            <a:r>
              <a:rPr lang="en-US" sz="3200" dirty="0" smtClean="0">
                <a:latin typeface="+mn-lt"/>
              </a:rPr>
              <a:t>                     </a:t>
            </a:r>
            <a:r>
              <a:rPr lang="en-US" sz="2800" dirty="0" smtClean="0">
                <a:latin typeface="+mn-lt"/>
              </a:rPr>
              <a:t>Dean 1923 - 1939</a:t>
            </a:r>
            <a:endParaRPr lang="en-US" sz="3200" dirty="0">
              <a:latin typeface="+mn-lt"/>
            </a:endParaRPr>
          </a:p>
        </p:txBody>
      </p:sp>
      <p:pic>
        <p:nvPicPr>
          <p:cNvPr id="14" name="Content Placeholder 13" descr="Davidson, President.pdf"/>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18221" t="11986" r="17725" b="16632"/>
          <a:stretch/>
        </p:blipFill>
        <p:spPr>
          <a:xfrm>
            <a:off x="905283" y="1760476"/>
            <a:ext cx="2942175" cy="4149696"/>
          </a:xfrm>
        </p:spPr>
      </p:pic>
      <p:pic>
        <p:nvPicPr>
          <p:cNvPr id="3" name="Content Placeholder 2" descr="Collegiates .pdf"/>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39167" r="921" b="35374"/>
          <a:stretch/>
        </p:blipFill>
        <p:spPr>
          <a:xfrm>
            <a:off x="5161743" y="1748959"/>
            <a:ext cx="2980875" cy="4161213"/>
          </a:xfrm>
        </p:spPr>
      </p:pic>
    </p:spTree>
    <p:extLst>
      <p:ext uri="{BB962C8B-B14F-4D97-AF65-F5344CB8AC3E}">
        <p14:creationId xmlns:p14="http://schemas.microsoft.com/office/powerpoint/2010/main" val="343608348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oM Faculty c1925.jpg"/>
          <p:cNvPicPr>
            <a:picLocks noGrp="1" noChangeAspect="1"/>
          </p:cNvPicPr>
          <p:nvPr>
            <p:ph idx="1"/>
          </p:nvPr>
        </p:nvPicPr>
        <p:blipFill>
          <a:blip r:embed="rId3">
            <a:extLst>
              <a:ext uri="{28A0092B-C50C-407E-A947-70E740481C1C}">
                <a14:useLocalDpi xmlns:a14="http://schemas.microsoft.com/office/drawing/2010/main" val="0"/>
              </a:ext>
            </a:extLst>
          </a:blip>
          <a:srcRect t="9779" b="9779"/>
          <a:stretch>
            <a:fillRect/>
          </a:stretch>
        </p:blipFill>
        <p:spPr/>
      </p:pic>
      <p:sp>
        <p:nvSpPr>
          <p:cNvPr id="3" name="Title 2"/>
          <p:cNvSpPr>
            <a:spLocks noGrp="1"/>
          </p:cNvSpPr>
          <p:nvPr>
            <p:ph type="title"/>
          </p:nvPr>
        </p:nvSpPr>
        <p:spPr/>
        <p:txBody>
          <a:bodyPr>
            <a:normAutofit/>
          </a:bodyPr>
          <a:lstStyle/>
          <a:p>
            <a:pPr algn="ctr"/>
            <a:r>
              <a:rPr lang="en-US" sz="3200" b="1" dirty="0" smtClean="0">
                <a:latin typeface="+mn-lt"/>
              </a:rPr>
              <a:t>School of Music Faculty c.1925</a:t>
            </a:r>
            <a:br>
              <a:rPr lang="en-US" sz="3200" b="1" dirty="0" smtClean="0">
                <a:latin typeface="+mn-lt"/>
              </a:rPr>
            </a:br>
            <a:r>
              <a:rPr lang="en-US" sz="1800" b="1" dirty="0" smtClean="0">
                <a:latin typeface="+mn-lt"/>
              </a:rPr>
              <a:t>Standing along E. Street facing the Quad (site of  Memorial Center)</a:t>
            </a:r>
            <a:endParaRPr lang="en-US" sz="3200" b="1" dirty="0">
              <a:latin typeface="+mn-lt"/>
            </a:endParaRPr>
          </a:p>
        </p:txBody>
      </p:sp>
    </p:spTree>
    <p:extLst>
      <p:ext uri="{BB962C8B-B14F-4D97-AF65-F5344CB8AC3E}">
        <p14:creationId xmlns:p14="http://schemas.microsoft.com/office/powerpoint/2010/main" val="154719821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Orchestra 1925.pdf"/>
          <p:cNvPicPr>
            <a:picLocks noGrp="1" noChangeAspect="1"/>
          </p:cNvPicPr>
          <p:nvPr>
            <p:ph idx="1"/>
          </p:nvPr>
        </p:nvPicPr>
        <p:blipFill rotWithShape="1">
          <a:blip r:embed="rId2">
            <a:extLst>
              <a:ext uri="{28A0092B-C50C-407E-A947-70E740481C1C}">
                <a14:useLocalDpi xmlns:a14="http://schemas.microsoft.com/office/drawing/2010/main" val="0"/>
              </a:ext>
            </a:extLst>
          </a:blip>
          <a:srcRect l="14352" t="15307" r="18673" b="60709"/>
          <a:stretch/>
        </p:blipFill>
        <p:spPr>
          <a:xfrm>
            <a:off x="1214711" y="1574800"/>
            <a:ext cx="6722789" cy="3505200"/>
          </a:xfrm>
        </p:spPr>
      </p:pic>
      <p:sp>
        <p:nvSpPr>
          <p:cNvPr id="3" name="Title 2"/>
          <p:cNvSpPr>
            <a:spLocks noGrp="1"/>
          </p:cNvSpPr>
          <p:nvPr>
            <p:ph type="title"/>
          </p:nvPr>
        </p:nvSpPr>
        <p:spPr/>
        <p:txBody>
          <a:bodyPr>
            <a:normAutofit/>
          </a:bodyPr>
          <a:lstStyle/>
          <a:p>
            <a:pPr algn="ctr"/>
            <a:r>
              <a:rPr lang="en-US" sz="3200" b="1" dirty="0" smtClean="0">
                <a:latin typeface="+mn-lt"/>
              </a:rPr>
              <a:t>The Wesleyan Orchestra</a:t>
            </a:r>
            <a:br>
              <a:rPr lang="en-US" sz="3200" b="1" dirty="0" smtClean="0">
                <a:latin typeface="+mn-lt"/>
              </a:rPr>
            </a:br>
            <a:r>
              <a:rPr lang="en-US" sz="2800" dirty="0" smtClean="0">
                <a:latin typeface="+mn-lt"/>
              </a:rPr>
              <a:t>William E. </a:t>
            </a:r>
            <a:r>
              <a:rPr lang="en-US" sz="2800" dirty="0" err="1" smtClean="0">
                <a:latin typeface="+mn-lt"/>
              </a:rPr>
              <a:t>Kritch</a:t>
            </a:r>
            <a:r>
              <a:rPr lang="en-US" sz="2800" dirty="0" smtClean="0">
                <a:latin typeface="+mn-lt"/>
              </a:rPr>
              <a:t>, Conductor</a:t>
            </a:r>
            <a:endParaRPr lang="en-US" sz="3200" dirty="0">
              <a:latin typeface="+mn-lt"/>
            </a:endParaRPr>
          </a:p>
        </p:txBody>
      </p:sp>
      <p:sp>
        <p:nvSpPr>
          <p:cNvPr id="6" name="TextBox 5"/>
          <p:cNvSpPr txBox="1"/>
          <p:nvPr/>
        </p:nvSpPr>
        <p:spPr>
          <a:xfrm>
            <a:off x="5194300" y="5237481"/>
            <a:ext cx="3048000" cy="369332"/>
          </a:xfrm>
          <a:prstGeom prst="rect">
            <a:avLst/>
          </a:prstGeom>
          <a:noFill/>
        </p:spPr>
        <p:txBody>
          <a:bodyPr wrap="square" rtlCol="0">
            <a:spAutoFit/>
          </a:bodyPr>
          <a:lstStyle/>
          <a:p>
            <a:r>
              <a:rPr lang="en-US" i="1" dirty="0" smtClean="0"/>
              <a:t>            The </a:t>
            </a:r>
            <a:r>
              <a:rPr lang="en-US" i="1" dirty="0" err="1" smtClean="0"/>
              <a:t>Wesleyana</a:t>
            </a:r>
            <a:r>
              <a:rPr lang="en-US" i="1" dirty="0" smtClean="0"/>
              <a:t>, 1925</a:t>
            </a:r>
            <a:endParaRPr lang="en-US" i="1" dirty="0"/>
          </a:p>
        </p:txBody>
      </p:sp>
    </p:spTree>
    <p:extLst>
      <p:ext uri="{BB962C8B-B14F-4D97-AF65-F5344CB8AC3E}">
        <p14:creationId xmlns:p14="http://schemas.microsoft.com/office/powerpoint/2010/main" val="257393691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b="1" dirty="0" smtClean="0">
                <a:latin typeface="+mn-lt"/>
              </a:rPr>
              <a:t>The Wesleyan Band </a:t>
            </a:r>
            <a:br>
              <a:rPr lang="en-US" sz="3200" b="1" dirty="0" smtClean="0">
                <a:latin typeface="+mn-lt"/>
              </a:rPr>
            </a:br>
            <a:r>
              <a:rPr lang="en-US" sz="2800" dirty="0" smtClean="0">
                <a:latin typeface="+mn-lt"/>
              </a:rPr>
              <a:t>George W. </a:t>
            </a:r>
            <a:r>
              <a:rPr lang="en-US" sz="2800" dirty="0" err="1" smtClean="0">
                <a:latin typeface="+mn-lt"/>
              </a:rPr>
              <a:t>Marton</a:t>
            </a:r>
            <a:r>
              <a:rPr lang="en-US" sz="2800" dirty="0" smtClean="0">
                <a:latin typeface="+mn-lt"/>
              </a:rPr>
              <a:t>, Conductor</a:t>
            </a:r>
            <a:endParaRPr lang="en-US" sz="3200" dirty="0">
              <a:latin typeface="+mn-lt"/>
            </a:endParaRPr>
          </a:p>
        </p:txBody>
      </p:sp>
      <p:pic>
        <p:nvPicPr>
          <p:cNvPr id="7" name="Content Placeholder 6" descr="Band 1925.pdf"/>
          <p:cNvPicPr>
            <a:picLocks noGrp="1" noChangeAspect="1"/>
          </p:cNvPicPr>
          <p:nvPr>
            <p:ph idx="1"/>
          </p:nvPr>
        </p:nvPicPr>
        <p:blipFill rotWithShape="1">
          <a:blip r:embed="rId2">
            <a:extLst>
              <a:ext uri="{28A0092B-C50C-407E-A947-70E740481C1C}">
                <a14:useLocalDpi xmlns:a14="http://schemas.microsoft.com/office/drawing/2010/main" val="0"/>
              </a:ext>
            </a:extLst>
          </a:blip>
          <a:srcRect l="17902" t="13052" r="14815" b="62517"/>
          <a:stretch/>
        </p:blipFill>
        <p:spPr>
          <a:xfrm>
            <a:off x="1305383" y="1574800"/>
            <a:ext cx="6644818" cy="3337649"/>
          </a:xfrm>
        </p:spPr>
      </p:pic>
      <p:sp>
        <p:nvSpPr>
          <p:cNvPr id="9" name="TextBox 8"/>
          <p:cNvSpPr txBox="1"/>
          <p:nvPr/>
        </p:nvSpPr>
        <p:spPr>
          <a:xfrm>
            <a:off x="5803900" y="5105400"/>
            <a:ext cx="2146301" cy="369332"/>
          </a:xfrm>
          <a:prstGeom prst="rect">
            <a:avLst/>
          </a:prstGeom>
          <a:noFill/>
        </p:spPr>
        <p:txBody>
          <a:bodyPr wrap="square" rtlCol="0">
            <a:spAutoFit/>
          </a:bodyPr>
          <a:lstStyle/>
          <a:p>
            <a:r>
              <a:rPr lang="en-US" i="1" dirty="0" smtClean="0"/>
              <a:t>The </a:t>
            </a:r>
            <a:r>
              <a:rPr lang="en-US" i="1" dirty="0" err="1" smtClean="0"/>
              <a:t>Wesleyana</a:t>
            </a:r>
            <a:r>
              <a:rPr lang="en-US" i="1" dirty="0" smtClean="0"/>
              <a:t>, 1925</a:t>
            </a:r>
            <a:endParaRPr lang="en-US" i="1" dirty="0"/>
          </a:p>
        </p:txBody>
      </p:sp>
    </p:spTree>
    <p:extLst>
      <p:ext uri="{BB962C8B-B14F-4D97-AF65-F5344CB8AC3E}">
        <p14:creationId xmlns:p14="http://schemas.microsoft.com/office/powerpoint/2010/main" val="215336431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b="1" dirty="0" smtClean="0">
                <a:latin typeface="+mn-lt"/>
              </a:rPr>
              <a:t>The Wesleyan Chorus</a:t>
            </a:r>
            <a:br>
              <a:rPr lang="en-US" sz="3200" b="1" dirty="0" smtClean="0">
                <a:latin typeface="+mn-lt"/>
              </a:rPr>
            </a:br>
            <a:r>
              <a:rPr lang="en-US" sz="2800" dirty="0" smtClean="0">
                <a:latin typeface="+mn-lt"/>
              </a:rPr>
              <a:t>Arthur E. </a:t>
            </a:r>
            <a:r>
              <a:rPr lang="en-US" sz="2800" dirty="0" err="1" smtClean="0">
                <a:latin typeface="+mn-lt"/>
              </a:rPr>
              <a:t>Westbrrook</a:t>
            </a:r>
            <a:r>
              <a:rPr lang="en-US" sz="2800" dirty="0" smtClean="0">
                <a:latin typeface="+mn-lt"/>
              </a:rPr>
              <a:t>, Director</a:t>
            </a:r>
            <a:endParaRPr lang="en-US" sz="3200" dirty="0">
              <a:latin typeface="+mn-lt"/>
            </a:endParaRPr>
          </a:p>
        </p:txBody>
      </p:sp>
      <p:pic>
        <p:nvPicPr>
          <p:cNvPr id="16" name="Content Placeholder 15" descr="Chorus 1925.pdf"/>
          <p:cNvPicPr>
            <a:picLocks noGrp="1" noChangeAspect="1"/>
          </p:cNvPicPr>
          <p:nvPr>
            <p:ph idx="1"/>
          </p:nvPr>
        </p:nvPicPr>
        <p:blipFill rotWithShape="1">
          <a:blip r:embed="rId3">
            <a:extLst>
              <a:ext uri="{28A0092B-C50C-407E-A947-70E740481C1C}">
                <a14:useLocalDpi xmlns:a14="http://schemas.microsoft.com/office/drawing/2010/main" val="0"/>
              </a:ext>
            </a:extLst>
          </a:blip>
          <a:srcRect l="14662" t="15396" r="17283" b="56617"/>
          <a:stretch/>
        </p:blipFill>
        <p:spPr>
          <a:xfrm>
            <a:off x="1346200" y="1752599"/>
            <a:ext cx="6464300" cy="3677489"/>
          </a:xfrm>
        </p:spPr>
      </p:pic>
      <p:sp>
        <p:nvSpPr>
          <p:cNvPr id="17" name="TextBox 16"/>
          <p:cNvSpPr txBox="1"/>
          <p:nvPr/>
        </p:nvSpPr>
        <p:spPr>
          <a:xfrm>
            <a:off x="5207000" y="5613400"/>
            <a:ext cx="2603500" cy="369332"/>
          </a:xfrm>
          <a:prstGeom prst="rect">
            <a:avLst/>
          </a:prstGeom>
          <a:noFill/>
        </p:spPr>
        <p:txBody>
          <a:bodyPr wrap="square" rtlCol="0">
            <a:spAutoFit/>
          </a:bodyPr>
          <a:lstStyle/>
          <a:p>
            <a:r>
              <a:rPr lang="en-US" i="1" dirty="0" smtClean="0"/>
              <a:t>        The </a:t>
            </a:r>
            <a:r>
              <a:rPr lang="en-US" i="1" dirty="0" err="1" smtClean="0"/>
              <a:t>Wesleyana</a:t>
            </a:r>
            <a:r>
              <a:rPr lang="en-US" i="1" dirty="0" smtClean="0"/>
              <a:t>, 1925</a:t>
            </a:r>
            <a:endParaRPr lang="en-US" i="1" dirty="0"/>
          </a:p>
        </p:txBody>
      </p:sp>
    </p:spTree>
    <p:extLst>
      <p:ext uri="{BB962C8B-B14F-4D97-AF65-F5344CB8AC3E}">
        <p14:creationId xmlns:p14="http://schemas.microsoft.com/office/powerpoint/2010/main" val="260516873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b="1" dirty="0" smtClean="0">
                <a:latin typeface="+mn-lt"/>
              </a:rPr>
              <a:t>St. Cecilia Club (Women’s Glee Club)</a:t>
            </a:r>
            <a:br>
              <a:rPr lang="en-US" sz="3200" b="1" dirty="0" smtClean="0">
                <a:latin typeface="+mn-lt"/>
              </a:rPr>
            </a:br>
            <a:r>
              <a:rPr lang="en-US" sz="2800" dirty="0" smtClean="0">
                <a:latin typeface="+mn-lt"/>
              </a:rPr>
              <a:t>Arthur Westbrook, Director</a:t>
            </a:r>
            <a:endParaRPr lang="en-US" sz="3200" dirty="0">
              <a:latin typeface="+mn-lt"/>
            </a:endParaRPr>
          </a:p>
        </p:txBody>
      </p:sp>
      <p:pic>
        <p:nvPicPr>
          <p:cNvPr id="9" name="Content Placeholder 8" descr="St. Cecilia Club 1925.pdf"/>
          <p:cNvPicPr>
            <a:picLocks noGrp="1" noChangeAspect="1"/>
          </p:cNvPicPr>
          <p:nvPr>
            <p:ph idx="1"/>
          </p:nvPr>
        </p:nvPicPr>
        <p:blipFill rotWithShape="1">
          <a:blip r:embed="rId3">
            <a:extLst>
              <a:ext uri="{28A0092B-C50C-407E-A947-70E740481C1C}">
                <a14:useLocalDpi xmlns:a14="http://schemas.microsoft.com/office/drawing/2010/main" val="0"/>
              </a:ext>
            </a:extLst>
          </a:blip>
          <a:srcRect l="17747" t="9414" r="14969" b="61596"/>
          <a:stretch/>
        </p:blipFill>
        <p:spPr>
          <a:xfrm>
            <a:off x="1574800" y="1727200"/>
            <a:ext cx="5899248" cy="3517900"/>
          </a:xfrm>
        </p:spPr>
      </p:pic>
      <p:sp>
        <p:nvSpPr>
          <p:cNvPr id="10" name="TextBox 9"/>
          <p:cNvSpPr txBox="1"/>
          <p:nvPr/>
        </p:nvSpPr>
        <p:spPr>
          <a:xfrm>
            <a:off x="4813300" y="5422900"/>
            <a:ext cx="2863948" cy="369332"/>
          </a:xfrm>
          <a:prstGeom prst="rect">
            <a:avLst/>
          </a:prstGeom>
          <a:noFill/>
        </p:spPr>
        <p:txBody>
          <a:bodyPr wrap="square" rtlCol="0">
            <a:spAutoFit/>
          </a:bodyPr>
          <a:lstStyle/>
          <a:p>
            <a:r>
              <a:rPr lang="en-US" i="1" dirty="0"/>
              <a:t> </a:t>
            </a:r>
            <a:r>
              <a:rPr lang="en-US" i="1" dirty="0" smtClean="0"/>
              <a:t>            The </a:t>
            </a:r>
            <a:r>
              <a:rPr lang="en-US" i="1" dirty="0" err="1" smtClean="0"/>
              <a:t>Wesleyana</a:t>
            </a:r>
            <a:r>
              <a:rPr lang="en-US" i="1" dirty="0" smtClean="0"/>
              <a:t>, 1925</a:t>
            </a:r>
            <a:endParaRPr lang="en-US" i="1" dirty="0"/>
          </a:p>
        </p:txBody>
      </p:sp>
    </p:spTree>
    <p:extLst>
      <p:ext uri="{BB962C8B-B14F-4D97-AF65-F5344CB8AC3E}">
        <p14:creationId xmlns:p14="http://schemas.microsoft.com/office/powerpoint/2010/main" val="158758596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b="1" dirty="0" smtClean="0">
                <a:latin typeface="+mn-lt"/>
              </a:rPr>
              <a:t>The Apollo Club (Men’s Glee Club)</a:t>
            </a:r>
            <a:br>
              <a:rPr lang="en-US" sz="3200" b="1" dirty="0" smtClean="0">
                <a:latin typeface="+mn-lt"/>
              </a:rPr>
            </a:br>
            <a:r>
              <a:rPr lang="en-US" sz="2800" dirty="0" smtClean="0">
                <a:latin typeface="+mn-lt"/>
              </a:rPr>
              <a:t>Arnold Lovejoy, Director</a:t>
            </a:r>
            <a:endParaRPr lang="en-US" sz="3200" dirty="0">
              <a:latin typeface="+mn-lt"/>
            </a:endParaRPr>
          </a:p>
        </p:txBody>
      </p:sp>
      <p:pic>
        <p:nvPicPr>
          <p:cNvPr id="8" name="Content Placeholder 7" descr="Apollo Club 1925.pdf"/>
          <p:cNvPicPr>
            <a:picLocks noGrp="1" noChangeAspect="1"/>
          </p:cNvPicPr>
          <p:nvPr>
            <p:ph idx="1"/>
          </p:nvPr>
        </p:nvPicPr>
        <p:blipFill rotWithShape="1">
          <a:blip r:embed="rId3">
            <a:extLst>
              <a:ext uri="{28A0092B-C50C-407E-A947-70E740481C1C}">
                <a14:useLocalDpi xmlns:a14="http://schemas.microsoft.com/office/drawing/2010/main" val="0"/>
              </a:ext>
            </a:extLst>
          </a:blip>
          <a:srcRect l="15740" t="14725" r="18229" b="61291"/>
          <a:stretch/>
        </p:blipFill>
        <p:spPr>
          <a:xfrm>
            <a:off x="1092201" y="1758950"/>
            <a:ext cx="6730999" cy="3382208"/>
          </a:xfrm>
        </p:spPr>
      </p:pic>
      <p:sp>
        <p:nvSpPr>
          <p:cNvPr id="10" name="TextBox 9"/>
          <p:cNvSpPr txBox="1"/>
          <p:nvPr/>
        </p:nvSpPr>
        <p:spPr>
          <a:xfrm>
            <a:off x="5359400" y="5308600"/>
            <a:ext cx="2832100" cy="369332"/>
          </a:xfrm>
          <a:prstGeom prst="rect">
            <a:avLst/>
          </a:prstGeom>
          <a:noFill/>
        </p:spPr>
        <p:txBody>
          <a:bodyPr wrap="square" rtlCol="0">
            <a:spAutoFit/>
          </a:bodyPr>
          <a:lstStyle/>
          <a:p>
            <a:r>
              <a:rPr lang="en-US" i="1" dirty="0" smtClean="0"/>
              <a:t>         The Wesleyan, 1925</a:t>
            </a:r>
            <a:endParaRPr lang="en-US" i="1" dirty="0"/>
          </a:p>
        </p:txBody>
      </p:sp>
    </p:spTree>
    <p:extLst>
      <p:ext uri="{BB962C8B-B14F-4D97-AF65-F5344CB8AC3E}">
        <p14:creationId xmlns:p14="http://schemas.microsoft.com/office/powerpoint/2010/main" val="81222398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3200" b="1" dirty="0" smtClean="0">
                <a:latin typeface="+mn-lt"/>
              </a:rPr>
              <a:t>The Apollo Club (Quartet)</a:t>
            </a:r>
            <a:endParaRPr lang="en-US" sz="3200" b="1" dirty="0">
              <a:latin typeface="+mn-lt"/>
            </a:endParaRPr>
          </a:p>
        </p:txBody>
      </p:sp>
      <p:pic>
        <p:nvPicPr>
          <p:cNvPr id="5" name="Picture 4" descr="Apollo Quartet 198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4013" y="4024451"/>
            <a:ext cx="2866730" cy="2273283"/>
          </a:xfrm>
          <a:prstGeom prst="rect">
            <a:avLst/>
          </a:prstGeom>
        </p:spPr>
      </p:pic>
      <p:pic>
        <p:nvPicPr>
          <p:cNvPr id="7" name="Picture 6" descr="Apollo Quartet 1971b.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584" y="4174211"/>
            <a:ext cx="2978022" cy="2229775"/>
          </a:xfrm>
          <a:prstGeom prst="rect">
            <a:avLst/>
          </a:prstGeom>
        </p:spPr>
      </p:pic>
      <p:pic>
        <p:nvPicPr>
          <p:cNvPr id="8" name="Picture 7" descr="Apollo Quartet 1956.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1257" y="1500635"/>
            <a:ext cx="2961758" cy="2388196"/>
          </a:xfrm>
          <a:prstGeom prst="rect">
            <a:avLst/>
          </a:prstGeom>
        </p:spPr>
      </p:pic>
      <p:pic>
        <p:nvPicPr>
          <p:cNvPr id="9" name="Picture 8" descr="Apollo Quartet 1960.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60486" y="1500635"/>
            <a:ext cx="3222678" cy="2211219"/>
          </a:xfrm>
          <a:prstGeom prst="rect">
            <a:avLst/>
          </a:prstGeom>
        </p:spPr>
      </p:pic>
    </p:spTree>
    <p:extLst>
      <p:ext uri="{BB962C8B-B14F-4D97-AF65-F5344CB8AC3E}">
        <p14:creationId xmlns:p14="http://schemas.microsoft.com/office/powerpoint/2010/main" val="117688238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b="1" dirty="0" smtClean="0">
                <a:latin typeface="+mn-lt"/>
              </a:rPr>
              <a:t>The Wesleyan </a:t>
            </a:r>
            <a:r>
              <a:rPr lang="en-US" sz="3200" b="1" dirty="0" err="1" smtClean="0">
                <a:latin typeface="+mn-lt"/>
              </a:rPr>
              <a:t>Collegiates</a:t>
            </a:r>
            <a:r>
              <a:rPr lang="en-US" sz="3200" b="1" dirty="0" smtClean="0">
                <a:latin typeface="+mn-lt"/>
              </a:rPr>
              <a:t>  c.1928</a:t>
            </a:r>
            <a:endParaRPr lang="en-US" sz="3200" b="1" dirty="0">
              <a:latin typeface="+mn-lt"/>
            </a:endParaRPr>
          </a:p>
        </p:txBody>
      </p:sp>
      <p:pic>
        <p:nvPicPr>
          <p:cNvPr id="6" name="Content Placeholder 5" descr="Collegiates .pdf"/>
          <p:cNvPicPr>
            <a:picLocks noGrp="1" noChangeAspect="1"/>
          </p:cNvPicPr>
          <p:nvPr>
            <p:ph idx="1"/>
          </p:nvPr>
        </p:nvPicPr>
        <p:blipFill rotWithShape="1">
          <a:blip r:embed="rId3">
            <a:extLst>
              <a:ext uri="{28A0092B-C50C-407E-A947-70E740481C1C}">
                <a14:useLocalDpi xmlns:a14="http://schemas.microsoft.com/office/drawing/2010/main" val="0"/>
              </a:ext>
            </a:extLst>
          </a:blip>
          <a:srcRect l="13440" t="3590" r="4940" b="14458"/>
          <a:stretch/>
        </p:blipFill>
        <p:spPr>
          <a:xfrm rot="16200000">
            <a:off x="2224591" y="740541"/>
            <a:ext cx="4918428" cy="6390731"/>
          </a:xfrm>
        </p:spPr>
      </p:pic>
    </p:spTree>
    <p:extLst>
      <p:ext uri="{BB962C8B-B14F-4D97-AF65-F5344CB8AC3E}">
        <p14:creationId xmlns:p14="http://schemas.microsoft.com/office/powerpoint/2010/main" val="14913441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usic Greek Houses ii.tiff"/>
          <p:cNvPicPr>
            <a:picLocks noGrp="1" noChangeAspect="1"/>
          </p:cNvPicPr>
          <p:nvPr>
            <p:ph idx="1"/>
          </p:nvPr>
        </p:nvPicPr>
        <p:blipFill rotWithShape="1">
          <a:blip r:embed="rId3">
            <a:extLst>
              <a:ext uri="{28A0092B-C50C-407E-A947-70E740481C1C}">
                <a14:useLocalDpi xmlns:a14="http://schemas.microsoft.com/office/drawing/2010/main" val="0"/>
              </a:ext>
            </a:extLst>
          </a:blip>
          <a:srcRect t="-1171" r="3344" b="1489"/>
          <a:stretch/>
        </p:blipFill>
        <p:spPr>
          <a:xfrm>
            <a:off x="622300" y="1770674"/>
            <a:ext cx="7954399" cy="3181433"/>
          </a:xfrm>
        </p:spPr>
      </p:pic>
      <p:sp>
        <p:nvSpPr>
          <p:cNvPr id="3" name="Title 2"/>
          <p:cNvSpPr>
            <a:spLocks noGrp="1"/>
          </p:cNvSpPr>
          <p:nvPr>
            <p:ph type="title"/>
          </p:nvPr>
        </p:nvSpPr>
        <p:spPr/>
        <p:txBody>
          <a:bodyPr>
            <a:normAutofit/>
          </a:bodyPr>
          <a:lstStyle/>
          <a:p>
            <a:pPr algn="ctr"/>
            <a:r>
              <a:rPr lang="en-US" sz="3200" b="1" dirty="0" smtClean="0">
                <a:latin typeface="+mn-lt"/>
              </a:rPr>
              <a:t>Greek Musical Life at IWU</a:t>
            </a:r>
            <a:endParaRPr lang="en-US" sz="3200" b="1" dirty="0">
              <a:latin typeface="+mn-lt"/>
            </a:endParaRPr>
          </a:p>
        </p:txBody>
      </p:sp>
    </p:spTree>
    <p:extLst>
      <p:ext uri="{BB962C8B-B14F-4D97-AF65-F5344CB8AC3E}">
        <p14:creationId xmlns:p14="http://schemas.microsoft.com/office/powerpoint/2010/main" val="387447093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esser Hall Groundbreaking October 13, 1927.jpg"/>
          <p:cNvPicPr>
            <a:picLocks noGrp="1" noChangeAspect="1"/>
          </p:cNvPicPr>
          <p:nvPr>
            <p:ph idx="1"/>
          </p:nvPr>
        </p:nvPicPr>
        <p:blipFill>
          <a:blip r:embed="rId3">
            <a:extLst>
              <a:ext uri="{28A0092B-C50C-407E-A947-70E740481C1C}">
                <a14:useLocalDpi xmlns:a14="http://schemas.microsoft.com/office/drawing/2010/main" val="0"/>
              </a:ext>
            </a:extLst>
          </a:blip>
          <a:srcRect l="2742" r="2742"/>
          <a:stretch>
            <a:fillRect/>
          </a:stretch>
        </p:blipFill>
        <p:spPr/>
      </p:pic>
      <p:sp>
        <p:nvSpPr>
          <p:cNvPr id="3" name="Title 2"/>
          <p:cNvSpPr>
            <a:spLocks noGrp="1"/>
          </p:cNvSpPr>
          <p:nvPr>
            <p:ph type="title"/>
          </p:nvPr>
        </p:nvSpPr>
        <p:spPr/>
        <p:txBody>
          <a:bodyPr>
            <a:normAutofit/>
          </a:bodyPr>
          <a:lstStyle/>
          <a:p>
            <a:pPr algn="ctr"/>
            <a:r>
              <a:rPr lang="en-US" sz="3200" b="1" dirty="0" smtClean="0">
                <a:latin typeface="+mn-lt"/>
              </a:rPr>
              <a:t>Ground Breaking </a:t>
            </a:r>
            <a:r>
              <a:rPr lang="en-US" sz="3200" b="1" dirty="0">
                <a:latin typeface="+mn-lt"/>
              </a:rPr>
              <a:t>C</a:t>
            </a:r>
            <a:r>
              <a:rPr lang="en-US" sz="3200" b="1" dirty="0" smtClean="0">
                <a:latin typeface="+mn-lt"/>
              </a:rPr>
              <a:t>eremony for Presser Hall</a:t>
            </a:r>
            <a:br>
              <a:rPr lang="en-US" sz="3200" b="1" dirty="0" smtClean="0">
                <a:latin typeface="+mn-lt"/>
              </a:rPr>
            </a:br>
            <a:r>
              <a:rPr lang="en-US" sz="2800" dirty="0" smtClean="0">
                <a:latin typeface="+mn-lt"/>
              </a:rPr>
              <a:t>October 31, 1928</a:t>
            </a:r>
            <a:endParaRPr lang="en-US" sz="2800" dirty="0">
              <a:latin typeface="+mn-lt"/>
            </a:endParaRPr>
          </a:p>
        </p:txBody>
      </p:sp>
    </p:spTree>
    <p:extLst>
      <p:ext uri="{BB962C8B-B14F-4D97-AF65-F5344CB8AC3E}">
        <p14:creationId xmlns:p14="http://schemas.microsoft.com/office/powerpoint/2010/main" val="335103960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hool of Music Faculty c1929.jpg"/>
          <p:cNvPicPr>
            <a:picLocks noGrp="1" noChangeAspect="1"/>
          </p:cNvPicPr>
          <p:nvPr>
            <p:ph idx="1"/>
          </p:nvPr>
        </p:nvPicPr>
        <p:blipFill>
          <a:blip r:embed="rId3" cstate="print">
            <a:extLst>
              <a:ext uri="{28A0092B-C50C-407E-A947-70E740481C1C}">
                <a14:useLocalDpi xmlns:a14="http://schemas.microsoft.com/office/drawing/2010/main" val="0"/>
              </a:ext>
            </a:extLst>
          </a:blip>
          <a:srcRect t="15820" b="15820"/>
          <a:stretch>
            <a:fillRect/>
          </a:stretch>
        </p:blipFill>
        <p:spPr/>
      </p:pic>
      <p:sp>
        <p:nvSpPr>
          <p:cNvPr id="3" name="Title 2"/>
          <p:cNvSpPr>
            <a:spLocks noGrp="1"/>
          </p:cNvSpPr>
          <p:nvPr>
            <p:ph type="title"/>
          </p:nvPr>
        </p:nvSpPr>
        <p:spPr/>
        <p:txBody>
          <a:bodyPr>
            <a:normAutofit/>
          </a:bodyPr>
          <a:lstStyle/>
          <a:p>
            <a:pPr algn="ctr"/>
            <a:r>
              <a:rPr lang="en-US" sz="3200" b="1" dirty="0" smtClean="0">
                <a:latin typeface="+mn-lt"/>
              </a:rPr>
              <a:t>School of Music &amp; Art Faculty c.1929</a:t>
            </a:r>
            <a:endParaRPr lang="en-US" sz="3200" b="1" dirty="0">
              <a:latin typeface="+mn-lt"/>
            </a:endParaRPr>
          </a:p>
        </p:txBody>
      </p:sp>
    </p:spTree>
    <p:extLst>
      <p:ext uri="{BB962C8B-B14F-4D97-AF65-F5344CB8AC3E}">
        <p14:creationId xmlns:p14="http://schemas.microsoft.com/office/powerpoint/2010/main" val="24737036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b="1" dirty="0" smtClean="0">
                <a:latin typeface="+mn-lt"/>
                <a:cs typeface="Goudy Old Style"/>
              </a:rPr>
              <a:t>THE  ARGUS</a:t>
            </a:r>
            <a:r>
              <a:rPr lang="en-US" sz="3200" b="1" i="1" dirty="0" smtClean="0">
                <a:latin typeface="+mn-lt"/>
                <a:cs typeface="Goudy Old Style"/>
              </a:rPr>
              <a:t/>
            </a:r>
            <a:br>
              <a:rPr lang="en-US" sz="3200" b="1" i="1" dirty="0" smtClean="0">
                <a:latin typeface="+mn-lt"/>
                <a:cs typeface="Goudy Old Style"/>
              </a:rPr>
            </a:br>
            <a:r>
              <a:rPr lang="en-US" sz="2000" dirty="0" smtClean="0">
                <a:latin typeface="+mn-lt"/>
              </a:rPr>
              <a:t>February 7, 1930</a:t>
            </a:r>
            <a:endParaRPr lang="en-US" sz="3200" dirty="0">
              <a:latin typeface="+mn-lt"/>
            </a:endParaRPr>
          </a:p>
        </p:txBody>
      </p:sp>
      <p:pic>
        <p:nvPicPr>
          <p:cNvPr id="6" name="Content Placeholder 5" descr="Presser Hall Dedicated.pdf"/>
          <p:cNvPicPr>
            <a:picLocks noGrp="1" noChangeAspect="1"/>
          </p:cNvPicPr>
          <p:nvPr>
            <p:ph idx="1"/>
          </p:nvPr>
        </p:nvPicPr>
        <p:blipFill rotWithShape="1">
          <a:blip r:embed="rId3">
            <a:extLst>
              <a:ext uri="{28A0092B-C50C-407E-A947-70E740481C1C}">
                <a14:useLocalDpi xmlns:a14="http://schemas.microsoft.com/office/drawing/2010/main" val="0"/>
              </a:ext>
            </a:extLst>
          </a:blip>
          <a:srcRect t="12721" b="50000"/>
          <a:stretch/>
        </p:blipFill>
        <p:spPr>
          <a:xfrm>
            <a:off x="457200" y="1498600"/>
            <a:ext cx="8229600" cy="4660900"/>
          </a:xfrm>
        </p:spPr>
      </p:pic>
    </p:spTree>
    <p:extLst>
      <p:ext uri="{BB962C8B-B14F-4D97-AF65-F5344CB8AC3E}">
        <p14:creationId xmlns:p14="http://schemas.microsoft.com/office/powerpoint/2010/main" val="407600692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esser Hall II c 1930.jpg"/>
          <p:cNvPicPr>
            <a:picLocks noGrp="1" noChangeAspect="1"/>
          </p:cNvPicPr>
          <p:nvPr>
            <p:ph idx="1"/>
          </p:nvPr>
        </p:nvPicPr>
        <p:blipFill>
          <a:blip r:embed="rId3">
            <a:extLst>
              <a:ext uri="{28A0092B-C50C-407E-A947-70E740481C1C}">
                <a14:useLocalDpi xmlns:a14="http://schemas.microsoft.com/office/drawing/2010/main" val="0"/>
              </a:ext>
            </a:extLst>
          </a:blip>
          <a:srcRect t="9811" b="9811"/>
          <a:stretch>
            <a:fillRect/>
          </a:stretch>
        </p:blipFill>
        <p:spPr/>
      </p:pic>
      <p:sp>
        <p:nvSpPr>
          <p:cNvPr id="3" name="Title 2"/>
          <p:cNvSpPr>
            <a:spLocks noGrp="1"/>
          </p:cNvSpPr>
          <p:nvPr>
            <p:ph type="title"/>
          </p:nvPr>
        </p:nvSpPr>
        <p:spPr/>
        <p:txBody>
          <a:bodyPr>
            <a:normAutofit/>
          </a:bodyPr>
          <a:lstStyle/>
          <a:p>
            <a:pPr algn="ctr"/>
            <a:r>
              <a:rPr lang="en-US" sz="3200" b="1" dirty="0" smtClean="0">
                <a:latin typeface="+mn-lt"/>
              </a:rPr>
              <a:t>Presser Hall (c. 1930)</a:t>
            </a:r>
            <a:endParaRPr lang="en-US" sz="3200" b="1" dirty="0">
              <a:latin typeface="+mn-lt"/>
            </a:endParaRPr>
          </a:p>
        </p:txBody>
      </p:sp>
    </p:spTree>
    <p:extLst>
      <p:ext uri="{BB962C8B-B14F-4D97-AF65-F5344CB8AC3E}">
        <p14:creationId xmlns:p14="http://schemas.microsoft.com/office/powerpoint/2010/main" val="252733077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estbrook Auditorium 1930s.jpg"/>
          <p:cNvPicPr>
            <a:picLocks noGrp="1" noChangeAspect="1"/>
          </p:cNvPicPr>
          <p:nvPr>
            <p:ph idx="1"/>
          </p:nvPr>
        </p:nvPicPr>
        <p:blipFill>
          <a:blip r:embed="rId3">
            <a:extLst>
              <a:ext uri="{28A0092B-C50C-407E-A947-70E740481C1C}">
                <a14:useLocalDpi xmlns:a14="http://schemas.microsoft.com/office/drawing/2010/main" val="0"/>
              </a:ext>
            </a:extLst>
          </a:blip>
          <a:srcRect t="13492" b="13492"/>
          <a:stretch>
            <a:fillRect/>
          </a:stretch>
        </p:blipFill>
        <p:spPr/>
      </p:pic>
      <p:sp>
        <p:nvSpPr>
          <p:cNvPr id="3" name="Title 2"/>
          <p:cNvSpPr>
            <a:spLocks noGrp="1"/>
          </p:cNvSpPr>
          <p:nvPr>
            <p:ph type="title"/>
          </p:nvPr>
        </p:nvSpPr>
        <p:spPr/>
        <p:txBody>
          <a:bodyPr>
            <a:normAutofit/>
          </a:bodyPr>
          <a:lstStyle/>
          <a:p>
            <a:pPr algn="ctr"/>
            <a:r>
              <a:rPr lang="en-US" sz="3200" b="1" dirty="0" smtClean="0">
                <a:latin typeface="+mn-lt"/>
              </a:rPr>
              <a:t>The Auditorium (Presser Hall)</a:t>
            </a:r>
            <a:endParaRPr lang="en-US" sz="3200" b="1" dirty="0">
              <a:latin typeface="+mn-lt"/>
            </a:endParaRPr>
          </a:p>
        </p:txBody>
      </p:sp>
    </p:spTree>
    <p:extLst>
      <p:ext uri="{BB962C8B-B14F-4D97-AF65-F5344CB8AC3E}">
        <p14:creationId xmlns:p14="http://schemas.microsoft.com/office/powerpoint/2010/main" val="13174235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esser Hall c.1930.jpg"/>
          <p:cNvPicPr>
            <a:picLocks noGrp="1" noChangeAspect="1"/>
          </p:cNvPicPr>
          <p:nvPr>
            <p:ph idx="1"/>
          </p:nvPr>
        </p:nvPicPr>
        <p:blipFill rotWithShape="1">
          <a:blip r:embed="rId3">
            <a:extLst>
              <a:ext uri="{28A0092B-C50C-407E-A947-70E740481C1C}">
                <a14:useLocalDpi xmlns:a14="http://schemas.microsoft.com/office/drawing/2010/main" val="0"/>
              </a:ext>
            </a:extLst>
          </a:blip>
          <a:srcRect l="1872" t="14582" r="4056" b="14582"/>
          <a:stretch/>
        </p:blipFill>
        <p:spPr>
          <a:xfrm>
            <a:off x="609600" y="1524000"/>
            <a:ext cx="7658100" cy="4572000"/>
          </a:xfrm>
        </p:spPr>
      </p:pic>
      <p:sp>
        <p:nvSpPr>
          <p:cNvPr id="3" name="Title 2"/>
          <p:cNvSpPr>
            <a:spLocks noGrp="1"/>
          </p:cNvSpPr>
          <p:nvPr>
            <p:ph type="title"/>
          </p:nvPr>
        </p:nvSpPr>
        <p:spPr/>
        <p:txBody>
          <a:bodyPr>
            <a:normAutofit/>
          </a:bodyPr>
          <a:lstStyle/>
          <a:p>
            <a:pPr algn="ctr"/>
            <a:r>
              <a:rPr lang="en-US" sz="3200" b="1" dirty="0" smtClean="0">
                <a:latin typeface="+mn-lt"/>
              </a:rPr>
              <a:t>Presser Hall</a:t>
            </a:r>
            <a:br>
              <a:rPr lang="en-US" sz="3200" b="1" dirty="0" smtClean="0">
                <a:latin typeface="+mn-lt"/>
              </a:rPr>
            </a:br>
            <a:r>
              <a:rPr lang="en-US" sz="1800" b="1" dirty="0" smtClean="0">
                <a:latin typeface="+mn-lt"/>
              </a:rPr>
              <a:t>Photo taken shortly after its  opening  in 1930</a:t>
            </a:r>
            <a:endParaRPr lang="en-US" sz="3200" b="1" dirty="0">
              <a:latin typeface="+mn-lt"/>
            </a:endParaRPr>
          </a:p>
        </p:txBody>
      </p:sp>
    </p:spTree>
    <p:extLst>
      <p:ext uri="{BB962C8B-B14F-4D97-AF65-F5344CB8AC3E}">
        <p14:creationId xmlns:p14="http://schemas.microsoft.com/office/powerpoint/2010/main" val="2376461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cPherson.jpg"/>
          <p:cNvPicPr>
            <a:picLocks noGrp="1" noChangeAspect="1"/>
          </p:cNvPicPr>
          <p:nvPr>
            <p:ph idx="1"/>
          </p:nvPr>
        </p:nvPicPr>
        <p:blipFill>
          <a:blip r:embed="rId3">
            <a:extLst>
              <a:ext uri="{28A0092B-C50C-407E-A947-70E740481C1C}">
                <a14:useLocalDpi xmlns:a14="http://schemas.microsoft.com/office/drawing/2010/main" val="0"/>
              </a:ext>
            </a:extLst>
          </a:blip>
          <a:srcRect l="-40150" r="-40150"/>
          <a:stretch>
            <a:fillRect/>
          </a:stretch>
        </p:blipFill>
        <p:spPr/>
      </p:pic>
      <p:sp>
        <p:nvSpPr>
          <p:cNvPr id="3" name="Title 2"/>
          <p:cNvSpPr>
            <a:spLocks noGrp="1"/>
          </p:cNvSpPr>
          <p:nvPr>
            <p:ph type="title"/>
          </p:nvPr>
        </p:nvSpPr>
        <p:spPr/>
        <p:txBody>
          <a:bodyPr>
            <a:normAutofit/>
          </a:bodyPr>
          <a:lstStyle/>
          <a:p>
            <a:pPr algn="ctr"/>
            <a:r>
              <a:rPr lang="en-US" sz="3200" b="1" dirty="0" smtClean="0">
                <a:latin typeface="+mn-lt"/>
              </a:rPr>
              <a:t>Harry W. McPherson</a:t>
            </a:r>
            <a:r>
              <a:rPr lang="en-US" sz="3200" dirty="0" smtClean="0">
                <a:latin typeface="+mn-lt"/>
              </a:rPr>
              <a:t/>
            </a:r>
            <a:br>
              <a:rPr lang="en-US" sz="3200" dirty="0" smtClean="0">
                <a:latin typeface="+mn-lt"/>
              </a:rPr>
            </a:br>
            <a:r>
              <a:rPr lang="en-US" sz="2800" dirty="0" smtClean="0">
                <a:latin typeface="+mn-lt"/>
              </a:rPr>
              <a:t>Illinois Wesleyan University President 1932-1937</a:t>
            </a:r>
            <a:endParaRPr lang="en-US" sz="3200" dirty="0">
              <a:latin typeface="+mn-lt"/>
            </a:endParaRPr>
          </a:p>
        </p:txBody>
      </p:sp>
    </p:spTree>
    <p:extLst>
      <p:ext uri="{BB962C8B-B14F-4D97-AF65-F5344CB8AC3E}">
        <p14:creationId xmlns:p14="http://schemas.microsoft.com/office/powerpoint/2010/main" val="7250937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DVDZip_1928.mo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778000" y="1524000"/>
            <a:ext cx="5588000" cy="4572000"/>
          </a:xfrm>
        </p:spPr>
      </p:pic>
      <p:sp>
        <p:nvSpPr>
          <p:cNvPr id="3" name="Title 2"/>
          <p:cNvSpPr>
            <a:spLocks noGrp="1"/>
          </p:cNvSpPr>
          <p:nvPr>
            <p:ph type="title"/>
          </p:nvPr>
        </p:nvSpPr>
        <p:spPr/>
        <p:txBody>
          <a:bodyPr>
            <a:normAutofit/>
          </a:bodyPr>
          <a:lstStyle/>
          <a:p>
            <a:pPr algn="ctr"/>
            <a:r>
              <a:rPr lang="en-US" sz="3200" b="1" dirty="0" smtClean="0">
                <a:latin typeface="+mn-lt"/>
              </a:rPr>
              <a:t>How’s Crop’s Dean?</a:t>
            </a:r>
            <a:endParaRPr lang="en-US" sz="3200" b="1" dirty="0">
              <a:latin typeface="+mn-lt"/>
            </a:endParaRPr>
          </a:p>
        </p:txBody>
      </p:sp>
    </p:spTree>
    <p:extLst>
      <p:ext uri="{BB962C8B-B14F-4D97-AF65-F5344CB8AC3E}">
        <p14:creationId xmlns:p14="http://schemas.microsoft.com/office/powerpoint/2010/main" val="550278117"/>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an Westbrook 1939.pdf"/>
          <p:cNvPicPr>
            <a:picLocks noGrp="1" noChangeAspect="1"/>
          </p:cNvPicPr>
          <p:nvPr>
            <p:ph idx="1"/>
          </p:nvPr>
        </p:nvPicPr>
        <p:blipFill rotWithShape="1">
          <a:blip r:embed="rId3">
            <a:extLst>
              <a:ext uri="{28A0092B-C50C-407E-A947-70E740481C1C}">
                <a14:useLocalDpi xmlns:a14="http://schemas.microsoft.com/office/drawing/2010/main" val="0"/>
              </a:ext>
            </a:extLst>
          </a:blip>
          <a:srcRect l="31944" t="29770" b="19432"/>
          <a:stretch/>
        </p:blipFill>
        <p:spPr>
          <a:xfrm>
            <a:off x="2461444" y="1651000"/>
            <a:ext cx="4371155" cy="4635500"/>
          </a:xfrm>
        </p:spPr>
      </p:pic>
      <p:sp>
        <p:nvSpPr>
          <p:cNvPr id="3" name="Title 2"/>
          <p:cNvSpPr>
            <a:spLocks noGrp="1"/>
          </p:cNvSpPr>
          <p:nvPr>
            <p:ph type="title"/>
          </p:nvPr>
        </p:nvSpPr>
        <p:spPr/>
        <p:txBody>
          <a:bodyPr>
            <a:normAutofit/>
          </a:bodyPr>
          <a:lstStyle/>
          <a:p>
            <a:pPr algn="ctr"/>
            <a:r>
              <a:rPr lang="en-US" sz="3200" b="1" dirty="0" smtClean="0">
                <a:latin typeface="+mn-lt"/>
              </a:rPr>
              <a:t>Westbrook after Wesleyan</a:t>
            </a:r>
            <a:endParaRPr lang="en-US" sz="3200" b="1" dirty="0">
              <a:latin typeface="+mn-lt"/>
            </a:endParaRPr>
          </a:p>
        </p:txBody>
      </p:sp>
    </p:spTree>
    <p:extLst>
      <p:ext uri="{BB962C8B-B14F-4D97-AF65-F5344CB8AC3E}">
        <p14:creationId xmlns:p14="http://schemas.microsoft.com/office/powerpoint/2010/main" val="365558312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smtClean="0">
                <a:latin typeface="+mn-lt"/>
              </a:rPr>
              <a:t>                       </a:t>
            </a:r>
            <a:r>
              <a:rPr lang="en-US" sz="3200" b="1" dirty="0" smtClean="0">
                <a:latin typeface="+mn-lt"/>
              </a:rPr>
              <a:t>  The World War II Era</a:t>
            </a:r>
            <a:br>
              <a:rPr lang="en-US" sz="3200" b="1" dirty="0" smtClean="0">
                <a:latin typeface="+mn-lt"/>
              </a:rPr>
            </a:br>
            <a:r>
              <a:rPr lang="en-US" sz="2400" dirty="0" smtClean="0">
                <a:latin typeface="+mn-lt"/>
              </a:rPr>
              <a:t>Frank Jordan, Dean 1939 -1942           Spencer Green, Dean 1942 - 1947   </a:t>
            </a:r>
            <a:endParaRPr lang="en-US" sz="3200" dirty="0">
              <a:latin typeface="+mn-lt"/>
            </a:endParaRPr>
          </a:p>
        </p:txBody>
      </p:sp>
      <p:pic>
        <p:nvPicPr>
          <p:cNvPr id="9" name="Content Placeholder 8" descr="Spencer Green.pdf"/>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45289" t="8378" r="12836" b="56042"/>
          <a:stretch/>
        </p:blipFill>
        <p:spPr>
          <a:xfrm>
            <a:off x="4622800" y="1739900"/>
            <a:ext cx="3543300" cy="4381500"/>
          </a:xfrm>
        </p:spPr>
      </p:pic>
      <p:pic>
        <p:nvPicPr>
          <p:cNvPr id="8" name="Content Placeholder 7" descr="Frank Jordan.pdf"/>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l="5894" t="68250" r="56882" b="-2456"/>
          <a:stretch/>
        </p:blipFill>
        <p:spPr>
          <a:xfrm>
            <a:off x="660400" y="1668054"/>
            <a:ext cx="3454400" cy="4897846"/>
          </a:xfrm>
        </p:spPr>
      </p:pic>
    </p:spTree>
    <p:extLst>
      <p:ext uri="{BB962C8B-B14F-4D97-AF65-F5344CB8AC3E}">
        <p14:creationId xmlns:p14="http://schemas.microsoft.com/office/powerpoint/2010/main" val="246967577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latin typeface="+mn-lt"/>
              </a:rPr>
              <a:t>R. Dwight Drexler (1934 –1978)</a:t>
            </a:r>
            <a:endParaRPr lang="en-US" sz="3200" b="1" dirty="0">
              <a:latin typeface="+mn-lt"/>
            </a:endParaRPr>
          </a:p>
        </p:txBody>
      </p:sp>
      <p:pic>
        <p:nvPicPr>
          <p:cNvPr id="5" name="Content Placeholder 4" descr="Dwight Drexler.jpg"/>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5534" t="7373" r="5534"/>
          <a:stretch/>
        </p:blipFill>
        <p:spPr>
          <a:xfrm>
            <a:off x="546243" y="1861076"/>
            <a:ext cx="3755209" cy="4043761"/>
          </a:xfrm>
        </p:spPr>
      </p:pic>
      <p:pic>
        <p:nvPicPr>
          <p:cNvPr id="6" name="Content Placeholder 5" descr="Collegiates .pdf"/>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7777" t="5704" r="2740" b="12316"/>
          <a:stretch/>
        </p:blipFill>
        <p:spPr>
          <a:xfrm rot="16200000">
            <a:off x="4830322" y="1636935"/>
            <a:ext cx="3632338" cy="4080624"/>
          </a:xfrm>
        </p:spPr>
      </p:pic>
      <p:sp>
        <p:nvSpPr>
          <p:cNvPr id="7" name="TextBox 6"/>
          <p:cNvSpPr txBox="1"/>
          <p:nvPr/>
        </p:nvSpPr>
        <p:spPr>
          <a:xfrm>
            <a:off x="723736" y="6076277"/>
            <a:ext cx="3577716" cy="369332"/>
          </a:xfrm>
          <a:prstGeom prst="rect">
            <a:avLst/>
          </a:prstGeom>
          <a:noFill/>
        </p:spPr>
        <p:txBody>
          <a:bodyPr wrap="square" rtlCol="0">
            <a:spAutoFit/>
          </a:bodyPr>
          <a:lstStyle/>
          <a:p>
            <a:r>
              <a:rPr lang="en-US" dirty="0" smtClean="0"/>
              <a:t>Pictured with Henry Charles</a:t>
            </a:r>
            <a:endParaRPr lang="en-US" dirty="0"/>
          </a:p>
        </p:txBody>
      </p:sp>
      <p:sp>
        <p:nvSpPr>
          <p:cNvPr id="8" name="TextBox 7"/>
          <p:cNvSpPr txBox="1"/>
          <p:nvPr/>
        </p:nvSpPr>
        <p:spPr>
          <a:xfrm>
            <a:off x="4793047" y="5707604"/>
            <a:ext cx="3893756" cy="646331"/>
          </a:xfrm>
          <a:prstGeom prst="rect">
            <a:avLst/>
          </a:prstGeom>
          <a:noFill/>
        </p:spPr>
        <p:txBody>
          <a:bodyPr wrap="square" rtlCol="0">
            <a:spAutoFit/>
          </a:bodyPr>
          <a:lstStyle/>
          <a:p>
            <a:r>
              <a:rPr lang="en-US" dirty="0" smtClean="0"/>
              <a:t>Pictured with Mario </a:t>
            </a:r>
            <a:r>
              <a:rPr lang="en-US" dirty="0" err="1" smtClean="0"/>
              <a:t>Mancinelli</a:t>
            </a:r>
            <a:r>
              <a:rPr lang="en-US" dirty="0" smtClean="0"/>
              <a:t> &amp; </a:t>
            </a:r>
          </a:p>
          <a:p>
            <a:r>
              <a:rPr lang="en-US" dirty="0" smtClean="0"/>
              <a:t>Ruth Krieger</a:t>
            </a:r>
            <a:endParaRPr lang="en-US" dirty="0"/>
          </a:p>
        </p:txBody>
      </p:sp>
    </p:spTree>
    <p:extLst>
      <p:ext uri="{BB962C8B-B14F-4D97-AF65-F5344CB8AC3E}">
        <p14:creationId xmlns:p14="http://schemas.microsoft.com/office/powerpoint/2010/main" val="40250000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latin typeface="+mn-lt"/>
              </a:rPr>
              <a:t>Old Main “</a:t>
            </a:r>
            <a:r>
              <a:rPr lang="en-US" sz="3200" b="1" dirty="0" err="1" smtClean="0">
                <a:latin typeface="+mn-lt"/>
              </a:rPr>
              <a:t>Hedding</a:t>
            </a:r>
            <a:r>
              <a:rPr lang="en-US" sz="3200" b="1" dirty="0" smtClean="0">
                <a:latin typeface="+mn-lt"/>
              </a:rPr>
              <a:t> Hall” 1870-1943)</a:t>
            </a:r>
            <a:endParaRPr lang="en-US" sz="3200" b="1" dirty="0">
              <a:latin typeface="+mn-lt"/>
            </a:endParaRPr>
          </a:p>
        </p:txBody>
      </p:sp>
      <p:pic>
        <p:nvPicPr>
          <p:cNvPr id="5" name="Content Placeholder 4" descr="Hedding Hall 1943.pdf"/>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7820" t="8886" r="7721" b="28758"/>
          <a:stretch/>
        </p:blipFill>
        <p:spPr>
          <a:xfrm>
            <a:off x="774700" y="1689100"/>
            <a:ext cx="3429000" cy="3340100"/>
          </a:xfrm>
        </p:spPr>
      </p:pic>
      <p:sp>
        <p:nvSpPr>
          <p:cNvPr id="7" name="TextBox 6"/>
          <p:cNvSpPr txBox="1"/>
          <p:nvPr/>
        </p:nvSpPr>
        <p:spPr>
          <a:xfrm>
            <a:off x="927100" y="5473700"/>
            <a:ext cx="3276600" cy="338554"/>
          </a:xfrm>
          <a:prstGeom prst="rect">
            <a:avLst/>
          </a:prstGeom>
          <a:noFill/>
        </p:spPr>
        <p:txBody>
          <a:bodyPr wrap="square" rtlCol="0">
            <a:spAutoFit/>
          </a:bodyPr>
          <a:lstStyle/>
          <a:p>
            <a:r>
              <a:rPr lang="en-US" sz="1600" dirty="0" smtClean="0"/>
              <a:t>  Destroyed by fire January 9, 1943</a:t>
            </a:r>
            <a:endParaRPr lang="en-US" sz="1600" dirty="0"/>
          </a:p>
        </p:txBody>
      </p:sp>
      <p:pic>
        <p:nvPicPr>
          <p:cNvPr id="4" name="Content Placeholder 3" descr="Hedding Fire.jpg"/>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5533" t="3611" r="5533"/>
          <a:stretch/>
        </p:blipFill>
        <p:spPr>
          <a:xfrm>
            <a:off x="4851400" y="1689100"/>
            <a:ext cx="3619500" cy="3928824"/>
          </a:xfrm>
        </p:spPr>
      </p:pic>
    </p:spTree>
    <p:extLst>
      <p:ext uri="{BB962C8B-B14F-4D97-AF65-F5344CB8AC3E}">
        <p14:creationId xmlns:p14="http://schemas.microsoft.com/office/powerpoint/2010/main" val="427386105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latin typeface="+mn-lt"/>
              </a:rPr>
              <a:t> </a:t>
            </a:r>
            <a:r>
              <a:rPr lang="en-US" sz="3200" dirty="0" smtClean="0">
                <a:latin typeface="+mn-lt"/>
              </a:rPr>
              <a:t>  </a:t>
            </a:r>
            <a:r>
              <a:rPr lang="en-US" sz="3200" b="1" dirty="0" smtClean="0">
                <a:latin typeface="+mn-lt"/>
              </a:rPr>
              <a:t>Dr. Kenneth Cuthbert</a:t>
            </a:r>
            <a:br>
              <a:rPr lang="en-US" sz="3200" b="1" dirty="0" smtClean="0">
                <a:latin typeface="+mn-lt"/>
              </a:rPr>
            </a:br>
            <a:r>
              <a:rPr lang="en-US" sz="3200" dirty="0" smtClean="0">
                <a:latin typeface="+mn-lt"/>
              </a:rPr>
              <a:t>   </a:t>
            </a:r>
            <a:r>
              <a:rPr lang="en-US" sz="2400" dirty="0" smtClean="0">
                <a:latin typeface="+mn-lt"/>
              </a:rPr>
              <a:t>School of Music Dean, 1948 - 1951</a:t>
            </a:r>
            <a:endParaRPr lang="en-US" sz="2400" dirty="0">
              <a:latin typeface="+mn-lt"/>
            </a:endParaRPr>
          </a:p>
        </p:txBody>
      </p:sp>
      <p:pic>
        <p:nvPicPr>
          <p:cNvPr id="19" name="Content Placeholder 18" descr="Cuthbert &amp; Teddy.pdf"/>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5537" t="8746" r="52769" b="56989"/>
          <a:stretch/>
        </p:blipFill>
        <p:spPr>
          <a:xfrm>
            <a:off x="4660899" y="1778000"/>
            <a:ext cx="3263901" cy="3556000"/>
          </a:xfrm>
        </p:spPr>
      </p:pic>
      <p:pic>
        <p:nvPicPr>
          <p:cNvPr id="18" name="Content Placeholder 8" descr="Cuthbert.pdf"/>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l="31907" t="7510" r="28991" b="57198"/>
          <a:stretch/>
        </p:blipFill>
        <p:spPr>
          <a:xfrm>
            <a:off x="873041" y="1778000"/>
            <a:ext cx="3076659" cy="3540455"/>
          </a:xfrm>
        </p:spPr>
      </p:pic>
    </p:spTree>
    <p:extLst>
      <p:ext uri="{BB962C8B-B14F-4D97-AF65-F5344CB8AC3E}">
        <p14:creationId xmlns:p14="http://schemas.microsoft.com/office/powerpoint/2010/main" val="4022941327"/>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latin typeface="+mn-lt"/>
              </a:rPr>
              <a:t>Music Library (Presser Hall) c. 1950</a:t>
            </a:r>
            <a:endParaRPr lang="en-US" sz="3200" b="1" dirty="0">
              <a:latin typeface="+mn-lt"/>
            </a:endParaRPr>
          </a:p>
        </p:txBody>
      </p:sp>
      <p:pic>
        <p:nvPicPr>
          <p:cNvPr id="5" name="Content Placeholder 4" descr="Thorpe 01.jpg"/>
          <p:cNvPicPr>
            <a:picLocks noGrp="1" noChangeAspect="1"/>
          </p:cNvPicPr>
          <p:nvPr>
            <p:ph sz="half" idx="1"/>
          </p:nvPr>
        </p:nvPicPr>
        <p:blipFill>
          <a:blip r:embed="rId3">
            <a:extLst>
              <a:ext uri="{28A0092B-C50C-407E-A947-70E740481C1C}">
                <a14:useLocalDpi xmlns:a14="http://schemas.microsoft.com/office/drawing/2010/main" val="0"/>
              </a:ext>
            </a:extLst>
          </a:blip>
          <a:srcRect l="15374" r="15374"/>
          <a:stretch>
            <a:fillRect/>
          </a:stretch>
        </p:blipFill>
        <p:spPr>
          <a:xfrm>
            <a:off x="457200" y="1803400"/>
            <a:ext cx="4059936" cy="4051300"/>
          </a:xfrm>
        </p:spPr>
      </p:pic>
      <p:pic>
        <p:nvPicPr>
          <p:cNvPr id="6" name="Content Placeholder 5" descr="Thorpe 2.jpg"/>
          <p:cNvPicPr>
            <a:picLocks noGrp="1" noChangeAspect="1"/>
          </p:cNvPicPr>
          <p:nvPr>
            <p:ph sz="half" idx="2"/>
          </p:nvPr>
        </p:nvPicPr>
        <p:blipFill>
          <a:blip r:embed="rId4">
            <a:extLst>
              <a:ext uri="{28A0092B-C50C-407E-A947-70E740481C1C}">
                <a14:useLocalDpi xmlns:a14="http://schemas.microsoft.com/office/drawing/2010/main" val="0"/>
              </a:ext>
            </a:extLst>
          </a:blip>
          <a:srcRect l="15762" r="15762"/>
          <a:stretch>
            <a:fillRect/>
          </a:stretch>
        </p:blipFill>
        <p:spPr>
          <a:xfrm>
            <a:off x="4648200" y="1803400"/>
            <a:ext cx="4059936" cy="4051300"/>
          </a:xfrm>
        </p:spPr>
      </p:pic>
    </p:spTree>
    <p:extLst>
      <p:ext uri="{BB962C8B-B14F-4D97-AF65-F5344CB8AC3E}">
        <p14:creationId xmlns:p14="http://schemas.microsoft.com/office/powerpoint/2010/main" val="233917925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Collegiate Choir 1951.pdf"/>
          <p:cNvPicPr>
            <a:picLocks noGrp="1" noChangeAspect="1"/>
          </p:cNvPicPr>
          <p:nvPr>
            <p:ph idx="1"/>
          </p:nvPr>
        </p:nvPicPr>
        <p:blipFill rotWithShape="1">
          <a:blip r:embed="rId3">
            <a:extLst>
              <a:ext uri="{28A0092B-C50C-407E-A947-70E740481C1C}">
                <a14:useLocalDpi xmlns:a14="http://schemas.microsoft.com/office/drawing/2010/main" val="0"/>
              </a:ext>
            </a:extLst>
          </a:blip>
          <a:srcRect l="9259" t="9232" r="10185" b="58564"/>
          <a:stretch/>
        </p:blipFill>
        <p:spPr>
          <a:xfrm>
            <a:off x="457200" y="1765300"/>
            <a:ext cx="6629400" cy="3581400"/>
          </a:xfrm>
        </p:spPr>
      </p:pic>
      <p:sp>
        <p:nvSpPr>
          <p:cNvPr id="5" name="Title 4"/>
          <p:cNvSpPr>
            <a:spLocks noGrp="1"/>
          </p:cNvSpPr>
          <p:nvPr>
            <p:ph type="title"/>
          </p:nvPr>
        </p:nvSpPr>
        <p:spPr/>
        <p:txBody>
          <a:bodyPr>
            <a:normAutofit/>
          </a:bodyPr>
          <a:lstStyle/>
          <a:p>
            <a:pPr algn="ctr"/>
            <a:r>
              <a:rPr lang="en-US" sz="3200" b="1" dirty="0" smtClean="0">
                <a:latin typeface="+mn-lt"/>
              </a:rPr>
              <a:t>I.W.U. Collegiate Choir</a:t>
            </a:r>
            <a:br>
              <a:rPr lang="en-US" sz="3200" b="1" dirty="0" smtClean="0">
                <a:latin typeface="+mn-lt"/>
              </a:rPr>
            </a:br>
            <a:r>
              <a:rPr lang="en-US" sz="3200" dirty="0" smtClean="0">
                <a:latin typeface="+mn-lt"/>
              </a:rPr>
              <a:t> </a:t>
            </a:r>
            <a:r>
              <a:rPr lang="en-US" sz="2800" dirty="0" smtClean="0">
                <a:latin typeface="+mn-lt"/>
              </a:rPr>
              <a:t>Lloyd </a:t>
            </a:r>
            <a:r>
              <a:rPr lang="en-US" sz="2800" dirty="0" err="1" smtClean="0">
                <a:latin typeface="+mn-lt"/>
              </a:rPr>
              <a:t>Pfautsch</a:t>
            </a:r>
            <a:r>
              <a:rPr lang="en-US" sz="2800" dirty="0" smtClean="0">
                <a:latin typeface="+mn-lt"/>
              </a:rPr>
              <a:t>, Director</a:t>
            </a:r>
            <a:endParaRPr lang="en-US" sz="3200" dirty="0">
              <a:latin typeface="+mn-lt"/>
            </a:endParaRPr>
          </a:p>
        </p:txBody>
      </p:sp>
      <p:pic>
        <p:nvPicPr>
          <p:cNvPr id="12" name="Picture 11" descr="Lloyd Pfautsch.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49324" y="3352800"/>
            <a:ext cx="2545376" cy="2553888"/>
          </a:xfrm>
          <a:prstGeom prst="rect">
            <a:avLst/>
          </a:prstGeom>
        </p:spPr>
      </p:pic>
      <p:sp>
        <p:nvSpPr>
          <p:cNvPr id="13" name="TextBox 12"/>
          <p:cNvSpPr txBox="1"/>
          <p:nvPr/>
        </p:nvSpPr>
        <p:spPr>
          <a:xfrm>
            <a:off x="457200" y="5631181"/>
            <a:ext cx="4559300" cy="369332"/>
          </a:xfrm>
          <a:prstGeom prst="rect">
            <a:avLst/>
          </a:prstGeom>
          <a:noFill/>
        </p:spPr>
        <p:txBody>
          <a:bodyPr wrap="square" rtlCol="0">
            <a:spAutoFit/>
          </a:bodyPr>
          <a:lstStyle/>
          <a:p>
            <a:r>
              <a:rPr lang="en-US" dirty="0" smtClean="0"/>
              <a:t>       The Collegiate Choir, </a:t>
            </a:r>
            <a:r>
              <a:rPr lang="en-US" i="1" dirty="0" smtClean="0"/>
              <a:t>The </a:t>
            </a:r>
            <a:r>
              <a:rPr lang="en-US" i="1" dirty="0" err="1" smtClean="0"/>
              <a:t>Wesleyana</a:t>
            </a:r>
            <a:r>
              <a:rPr lang="en-US" i="1" dirty="0" smtClean="0"/>
              <a:t>, 1951</a:t>
            </a:r>
            <a:endParaRPr lang="en-US" dirty="0"/>
          </a:p>
        </p:txBody>
      </p:sp>
      <p:sp>
        <p:nvSpPr>
          <p:cNvPr id="14" name="TextBox 13"/>
          <p:cNvSpPr txBox="1"/>
          <p:nvPr/>
        </p:nvSpPr>
        <p:spPr>
          <a:xfrm>
            <a:off x="5702300" y="6000513"/>
            <a:ext cx="2781300" cy="369332"/>
          </a:xfrm>
          <a:prstGeom prst="rect">
            <a:avLst/>
          </a:prstGeom>
          <a:noFill/>
        </p:spPr>
        <p:txBody>
          <a:bodyPr wrap="square" rtlCol="0">
            <a:spAutoFit/>
          </a:bodyPr>
          <a:lstStyle/>
          <a:p>
            <a:r>
              <a:rPr lang="en-US" dirty="0" smtClean="0"/>
              <a:t>Lloyd </a:t>
            </a:r>
            <a:r>
              <a:rPr lang="en-US" dirty="0" err="1" smtClean="0"/>
              <a:t>Pfautsch</a:t>
            </a:r>
            <a:r>
              <a:rPr lang="en-US" dirty="0" smtClean="0"/>
              <a:t>, 1948-1958</a:t>
            </a:r>
            <a:endParaRPr lang="en-US" dirty="0"/>
          </a:p>
        </p:txBody>
      </p:sp>
    </p:spTree>
    <p:extLst>
      <p:ext uri="{BB962C8B-B14F-4D97-AF65-F5344CB8AC3E}">
        <p14:creationId xmlns:p14="http://schemas.microsoft.com/office/powerpoint/2010/main" val="2440014947"/>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Symposium programs.pdf"/>
          <p:cNvPicPr>
            <a:picLocks noGrp="1" noChangeAspect="1"/>
          </p:cNvPicPr>
          <p:nvPr>
            <p:ph idx="1"/>
          </p:nvPr>
        </p:nvPicPr>
        <p:blipFill>
          <a:blip r:embed="rId3">
            <a:extLst>
              <a:ext uri="{28A0092B-C50C-407E-A947-70E740481C1C}">
                <a14:useLocalDpi xmlns:a14="http://schemas.microsoft.com/office/drawing/2010/main" val="0"/>
              </a:ext>
            </a:extLst>
          </a:blip>
          <a:srcRect l="-66471" r="-66471"/>
          <a:stretch>
            <a:fillRect/>
          </a:stretch>
        </p:blipFill>
        <p:spPr>
          <a:xfrm>
            <a:off x="457200" y="1765300"/>
            <a:ext cx="8229600" cy="4572000"/>
          </a:xfrm>
        </p:spPr>
      </p:pic>
      <p:sp>
        <p:nvSpPr>
          <p:cNvPr id="5" name="Title 4"/>
          <p:cNvSpPr>
            <a:spLocks noGrp="1"/>
          </p:cNvSpPr>
          <p:nvPr>
            <p:ph type="title"/>
          </p:nvPr>
        </p:nvSpPr>
        <p:spPr>
          <a:xfrm>
            <a:off x="457200" y="152400"/>
            <a:ext cx="8229600" cy="1473200"/>
          </a:xfrm>
        </p:spPr>
        <p:txBody>
          <a:bodyPr>
            <a:normAutofit/>
          </a:bodyPr>
          <a:lstStyle/>
          <a:p>
            <a:pPr algn="ctr"/>
            <a:r>
              <a:rPr lang="en-US" sz="3200" b="1" dirty="0" smtClean="0">
                <a:latin typeface="+mn-lt"/>
              </a:rPr>
              <a:t>I.W.U. Collegiate Choir Commission Series</a:t>
            </a:r>
            <a:br>
              <a:rPr lang="en-US" sz="3200" b="1" dirty="0" smtClean="0">
                <a:latin typeface="+mn-lt"/>
              </a:rPr>
            </a:br>
            <a:r>
              <a:rPr lang="en-US" sz="2800" i="1" dirty="0" smtClean="0">
                <a:latin typeface="+mn-lt"/>
              </a:rPr>
              <a:t>Songs of Innocence </a:t>
            </a:r>
            <a:r>
              <a:rPr lang="en-US" sz="2800" dirty="0" smtClean="0">
                <a:latin typeface="+mn-lt"/>
              </a:rPr>
              <a:t>by Earl George (1952)</a:t>
            </a:r>
            <a:br>
              <a:rPr lang="en-US" sz="2800" dirty="0" smtClean="0">
                <a:latin typeface="+mn-lt"/>
              </a:rPr>
            </a:br>
            <a:r>
              <a:rPr lang="en-US" sz="2400" dirty="0" smtClean="0">
                <a:latin typeface="+mn-lt"/>
              </a:rPr>
              <a:t> Spring Concert Tour Program</a:t>
            </a:r>
            <a:endParaRPr lang="en-US" sz="3200" dirty="0">
              <a:latin typeface="+mn-lt"/>
            </a:endParaRPr>
          </a:p>
        </p:txBody>
      </p:sp>
    </p:spTree>
    <p:extLst>
      <p:ext uri="{BB962C8B-B14F-4D97-AF65-F5344CB8AC3E}">
        <p14:creationId xmlns:p14="http://schemas.microsoft.com/office/powerpoint/2010/main" val="2326122259"/>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b="1" i="1" dirty="0" smtClean="0">
                <a:latin typeface="+mn-lt"/>
              </a:rPr>
              <a:t>Symposium of Contemporary American Music </a:t>
            </a:r>
            <a:endParaRPr lang="en-US" sz="3200" b="1" i="1" dirty="0">
              <a:latin typeface="+mn-lt"/>
            </a:endParaRPr>
          </a:p>
        </p:txBody>
      </p:sp>
      <p:pic>
        <p:nvPicPr>
          <p:cNvPr id="14" name="Content Placeholder 13" descr="Copland.jpg"/>
          <p:cNvPicPr>
            <a:picLocks noGrp="1" noChangeAspect="1"/>
          </p:cNvPicPr>
          <p:nvPr>
            <p:ph sz="half" idx="2"/>
          </p:nvPr>
        </p:nvPicPr>
        <p:blipFill>
          <a:blip r:embed="rId3">
            <a:extLst>
              <a:ext uri="{28A0092B-C50C-407E-A947-70E740481C1C}">
                <a14:useLocalDpi xmlns:a14="http://schemas.microsoft.com/office/drawing/2010/main" val="0"/>
              </a:ext>
            </a:extLst>
          </a:blip>
          <a:srcRect t="-6212" b="-6212"/>
          <a:stretch>
            <a:fillRect/>
          </a:stretch>
        </p:blipFill>
        <p:spPr>
          <a:xfrm>
            <a:off x="4484335" y="1537654"/>
            <a:ext cx="4059936" cy="4572000"/>
          </a:xfrm>
        </p:spPr>
      </p:pic>
      <p:pic>
        <p:nvPicPr>
          <p:cNvPr id="11" name="Content Placeholder 10" descr="Bohnhorst 1955.pdf"/>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l="22373" t="-840" r="46011" b="76036"/>
          <a:stretch/>
        </p:blipFill>
        <p:spPr>
          <a:xfrm>
            <a:off x="514173" y="1638547"/>
            <a:ext cx="3486860" cy="3746286"/>
          </a:xfrm>
        </p:spPr>
      </p:pic>
      <p:sp>
        <p:nvSpPr>
          <p:cNvPr id="15" name="TextBox 14"/>
          <p:cNvSpPr txBox="1"/>
          <p:nvPr/>
        </p:nvSpPr>
        <p:spPr>
          <a:xfrm>
            <a:off x="655459" y="5612022"/>
            <a:ext cx="3345574" cy="369332"/>
          </a:xfrm>
          <a:prstGeom prst="rect">
            <a:avLst/>
          </a:prstGeom>
          <a:noFill/>
        </p:spPr>
        <p:txBody>
          <a:bodyPr wrap="square" rtlCol="0">
            <a:spAutoFit/>
          </a:bodyPr>
          <a:lstStyle/>
          <a:p>
            <a:r>
              <a:rPr lang="en-US" dirty="0" smtClean="0"/>
              <a:t>Frank </a:t>
            </a:r>
            <a:r>
              <a:rPr lang="en-US" dirty="0" err="1" smtClean="0"/>
              <a:t>Bohnhorst</a:t>
            </a:r>
            <a:r>
              <a:rPr lang="en-US" dirty="0"/>
              <a:t> </a:t>
            </a:r>
            <a:r>
              <a:rPr lang="en-US" dirty="0" smtClean="0"/>
              <a:t>(1924 – 1956)</a:t>
            </a:r>
            <a:endParaRPr lang="en-US" dirty="0"/>
          </a:p>
        </p:txBody>
      </p:sp>
      <p:sp>
        <p:nvSpPr>
          <p:cNvPr id="16" name="TextBox 15"/>
          <p:cNvSpPr txBox="1"/>
          <p:nvPr/>
        </p:nvSpPr>
        <p:spPr>
          <a:xfrm>
            <a:off x="4629182" y="5981354"/>
            <a:ext cx="3915089" cy="369332"/>
          </a:xfrm>
          <a:prstGeom prst="rect">
            <a:avLst/>
          </a:prstGeom>
          <a:noFill/>
        </p:spPr>
        <p:txBody>
          <a:bodyPr wrap="square" rtlCol="0">
            <a:spAutoFit/>
          </a:bodyPr>
          <a:lstStyle/>
          <a:p>
            <a:r>
              <a:rPr lang="en-US" dirty="0" smtClean="0"/>
              <a:t>Aaron Copland  - Symposium, 1958</a:t>
            </a:r>
            <a:endParaRPr lang="en-US" dirty="0"/>
          </a:p>
        </p:txBody>
      </p:sp>
    </p:spTree>
    <p:extLst>
      <p:ext uri="{BB962C8B-B14F-4D97-AF65-F5344CB8AC3E}">
        <p14:creationId xmlns:p14="http://schemas.microsoft.com/office/powerpoint/2010/main" val="2332000580"/>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sz="3200" b="1" dirty="0" smtClean="0">
                <a:latin typeface="+mn-lt"/>
              </a:rPr>
              <a:t>Dr. Carl </a:t>
            </a:r>
            <a:r>
              <a:rPr lang="en-US" sz="3200" b="1" dirty="0" err="1" smtClean="0">
                <a:latin typeface="+mn-lt"/>
              </a:rPr>
              <a:t>Neumeyer</a:t>
            </a:r>
            <a:r>
              <a:rPr lang="en-US" sz="3200" dirty="0" smtClean="0">
                <a:latin typeface="+mn-lt"/>
              </a:rPr>
              <a:t/>
            </a:r>
            <a:br>
              <a:rPr lang="en-US" sz="3200" dirty="0" smtClean="0">
                <a:latin typeface="+mn-lt"/>
              </a:rPr>
            </a:br>
            <a:r>
              <a:rPr lang="en-US" sz="2800" dirty="0" smtClean="0">
                <a:latin typeface="+mn-lt"/>
              </a:rPr>
              <a:t>School of Music Dean, 1952-1972</a:t>
            </a:r>
            <a:endParaRPr lang="en-US" sz="2800" dirty="0">
              <a:latin typeface="+mn-lt"/>
            </a:endParaRPr>
          </a:p>
        </p:txBody>
      </p:sp>
      <p:pic>
        <p:nvPicPr>
          <p:cNvPr id="9" name="Content Placeholder 8" descr="Neumeyer, Carl.jpg"/>
          <p:cNvPicPr>
            <a:picLocks noGrp="1" noChangeAspect="1"/>
          </p:cNvPicPr>
          <p:nvPr>
            <p:ph idx="1"/>
          </p:nvPr>
        </p:nvPicPr>
        <p:blipFill>
          <a:blip r:embed="rId3">
            <a:extLst>
              <a:ext uri="{28A0092B-C50C-407E-A947-70E740481C1C}">
                <a14:useLocalDpi xmlns:a14="http://schemas.microsoft.com/office/drawing/2010/main" val="0"/>
              </a:ext>
            </a:extLst>
          </a:blip>
          <a:srcRect l="-40301" r="-40301"/>
          <a:stretch>
            <a:fillRect/>
          </a:stretch>
        </p:blipFill>
        <p:spPr/>
      </p:pic>
    </p:spTree>
    <p:extLst>
      <p:ext uri="{BB962C8B-B14F-4D97-AF65-F5344CB8AC3E}">
        <p14:creationId xmlns:p14="http://schemas.microsoft.com/office/powerpoint/2010/main" val="3711874226"/>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b="1" i="1" dirty="0" smtClean="0">
                <a:latin typeface="+mn-lt"/>
              </a:rPr>
              <a:t>“Fire destroys Presser Hall stage”</a:t>
            </a:r>
            <a:endParaRPr lang="en-US" sz="3200" b="1" i="1" dirty="0">
              <a:latin typeface="+mn-lt"/>
            </a:endParaRPr>
          </a:p>
        </p:txBody>
      </p:sp>
      <p:pic>
        <p:nvPicPr>
          <p:cNvPr id="7" name="Content Placeholder 6" descr="Presser Fire Argus.pdf"/>
          <p:cNvPicPr>
            <a:picLocks noGrp="1" noChangeAspect="1"/>
          </p:cNvPicPr>
          <p:nvPr>
            <p:ph sz="half" idx="1"/>
          </p:nvPr>
        </p:nvPicPr>
        <p:blipFill>
          <a:blip r:embed="rId3">
            <a:extLst>
              <a:ext uri="{28A0092B-C50C-407E-A947-70E740481C1C}">
                <a14:useLocalDpi xmlns:a14="http://schemas.microsoft.com/office/drawing/2010/main" val="0"/>
              </a:ext>
            </a:extLst>
          </a:blip>
          <a:srcRect l="-15151" r="-15151"/>
          <a:stretch>
            <a:fillRect/>
          </a:stretch>
        </p:blipFill>
        <p:spPr>
          <a:xfrm>
            <a:off x="152400" y="1625600"/>
            <a:ext cx="4495800" cy="4572000"/>
          </a:xfrm>
        </p:spPr>
      </p:pic>
      <p:pic>
        <p:nvPicPr>
          <p:cNvPr id="6" name="Content Placeholder 5" descr="Presser Hall fire.jpg"/>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6645" t="2222" r="6645" b="3610"/>
          <a:stretch/>
        </p:blipFill>
        <p:spPr>
          <a:xfrm>
            <a:off x="4648200" y="1625600"/>
            <a:ext cx="4059936" cy="4305300"/>
          </a:xfrm>
        </p:spPr>
      </p:pic>
    </p:spTree>
    <p:extLst>
      <p:ext uri="{BB962C8B-B14F-4D97-AF65-F5344CB8AC3E}">
        <p14:creationId xmlns:p14="http://schemas.microsoft.com/office/powerpoint/2010/main" val="3972672979"/>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lice Millar Center.jpg"/>
          <p:cNvPicPr>
            <a:picLocks noGrp="1" noChangeAspect="1"/>
          </p:cNvPicPr>
          <p:nvPr>
            <p:ph idx="1"/>
          </p:nvPr>
        </p:nvPicPr>
        <p:blipFill>
          <a:blip r:embed="rId3">
            <a:extLst>
              <a:ext uri="{28A0092B-C50C-407E-A947-70E740481C1C}">
                <a14:useLocalDpi xmlns:a14="http://schemas.microsoft.com/office/drawing/2010/main" val="0"/>
              </a:ext>
            </a:extLst>
          </a:blip>
          <a:srcRect t="9552" b="9552"/>
          <a:stretch>
            <a:fillRect/>
          </a:stretch>
        </p:blipFill>
        <p:spPr/>
      </p:pic>
      <p:sp>
        <p:nvSpPr>
          <p:cNvPr id="5" name="Title 4"/>
          <p:cNvSpPr>
            <a:spLocks noGrp="1"/>
          </p:cNvSpPr>
          <p:nvPr>
            <p:ph type="title"/>
          </p:nvPr>
        </p:nvSpPr>
        <p:spPr/>
        <p:txBody>
          <a:bodyPr>
            <a:normAutofit/>
          </a:bodyPr>
          <a:lstStyle/>
          <a:p>
            <a:pPr algn="ctr"/>
            <a:r>
              <a:rPr lang="en-US" sz="3200" b="1" dirty="0" smtClean="0">
                <a:latin typeface="+mn-lt"/>
              </a:rPr>
              <a:t>Alice Millar Center for the Fine Arts (1973)</a:t>
            </a:r>
            <a:endParaRPr lang="en-US" sz="3200" b="1" dirty="0">
              <a:latin typeface="+mn-lt"/>
            </a:endParaRPr>
          </a:p>
        </p:txBody>
      </p:sp>
    </p:spTree>
    <p:extLst>
      <p:ext uri="{BB962C8B-B14F-4D97-AF65-F5344CB8AC3E}">
        <p14:creationId xmlns:p14="http://schemas.microsoft.com/office/powerpoint/2010/main" val="25049775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Font typeface="Wingdings" charset="2"/>
              <a:buChar char="Ø"/>
            </a:pPr>
            <a:r>
              <a:rPr lang="en-US" sz="2400" dirty="0" smtClean="0"/>
              <a:t>1972-1973   Dwight Drexler,</a:t>
            </a:r>
            <a:r>
              <a:rPr lang="en-US" sz="2400" i="1" dirty="0" smtClean="0"/>
              <a:t>  Acting </a:t>
            </a:r>
            <a:r>
              <a:rPr lang="en-US" sz="2400" dirty="0" smtClean="0"/>
              <a:t>Director of  the </a:t>
            </a:r>
            <a:r>
              <a:rPr lang="en-US" sz="2400" dirty="0" err="1" smtClean="0"/>
              <a:t>SoM</a:t>
            </a:r>
            <a:endParaRPr lang="en-US" sz="2400" dirty="0" smtClean="0"/>
          </a:p>
          <a:p>
            <a:pPr>
              <a:buFont typeface="Wingdings" charset="2"/>
              <a:buChar char="Ø"/>
            </a:pPr>
            <a:endParaRPr lang="en-US" sz="2400" dirty="0"/>
          </a:p>
          <a:p>
            <a:pPr>
              <a:buFont typeface="Wingdings" charset="2"/>
              <a:buChar char="Ø"/>
            </a:pPr>
            <a:r>
              <a:rPr lang="en-US" sz="2400" dirty="0" smtClean="0"/>
              <a:t>1973-1976   William </a:t>
            </a:r>
            <a:r>
              <a:rPr lang="en-US" sz="2400" dirty="0" err="1" smtClean="0"/>
              <a:t>Hipp</a:t>
            </a:r>
            <a:r>
              <a:rPr lang="en-US" sz="2400" dirty="0" smtClean="0"/>
              <a:t>, Director of  the School of Music</a:t>
            </a:r>
          </a:p>
          <a:p>
            <a:pPr>
              <a:buFont typeface="Wingdings" charset="2"/>
              <a:buChar char="Ø"/>
            </a:pPr>
            <a:endParaRPr lang="en-US" sz="2400" i="1" dirty="0" smtClean="0"/>
          </a:p>
          <a:p>
            <a:pPr>
              <a:buFont typeface="Wingdings" charset="2"/>
              <a:buChar char="Ø"/>
            </a:pPr>
            <a:r>
              <a:rPr lang="en-US" sz="2400" dirty="0" smtClean="0"/>
              <a:t>1976-1978   Albert Shaw, Director of the School of Music</a:t>
            </a:r>
          </a:p>
          <a:p>
            <a:pPr>
              <a:buFont typeface="Wingdings" charset="2"/>
              <a:buChar char="Ø"/>
            </a:pPr>
            <a:endParaRPr lang="en-US" sz="2400" i="1" dirty="0"/>
          </a:p>
          <a:p>
            <a:pPr>
              <a:buFont typeface="Wingdings" charset="2"/>
              <a:buChar char="Ø"/>
            </a:pPr>
            <a:r>
              <a:rPr lang="en-US" sz="2400" dirty="0" smtClean="0"/>
              <a:t>1978-1979   Dwight Drexler</a:t>
            </a:r>
            <a:r>
              <a:rPr lang="en-US" sz="2400" i="1" dirty="0" smtClean="0"/>
              <a:t>, Acting</a:t>
            </a:r>
            <a:r>
              <a:rPr lang="en-US" sz="2400" i="1" dirty="0"/>
              <a:t> </a:t>
            </a:r>
            <a:r>
              <a:rPr lang="en-US" sz="2400" dirty="0" smtClean="0"/>
              <a:t>Director</a:t>
            </a:r>
            <a:r>
              <a:rPr lang="en-US" sz="2400" i="1" dirty="0" smtClean="0"/>
              <a:t> </a:t>
            </a:r>
            <a:r>
              <a:rPr lang="en-US" sz="2400" dirty="0" smtClean="0"/>
              <a:t>of the </a:t>
            </a:r>
            <a:r>
              <a:rPr lang="en-US" sz="2400" dirty="0" err="1" smtClean="0"/>
              <a:t>SoM</a:t>
            </a:r>
            <a:endParaRPr lang="en-US" sz="2400" dirty="0" smtClean="0"/>
          </a:p>
          <a:p>
            <a:pPr>
              <a:buFont typeface="Wingdings" charset="2"/>
              <a:buChar char="Ø"/>
            </a:pPr>
            <a:endParaRPr lang="en-US" sz="2400" i="1" dirty="0" smtClean="0"/>
          </a:p>
          <a:p>
            <a:pPr>
              <a:buFont typeface="Wingdings" charset="2"/>
              <a:buChar char="Ø"/>
            </a:pPr>
            <a:r>
              <a:rPr lang="en-US" sz="2400" dirty="0" smtClean="0"/>
              <a:t>1979-1987   Charles Boyer, Director of the School of Music</a:t>
            </a:r>
            <a:endParaRPr lang="en-US" sz="2400" dirty="0"/>
          </a:p>
        </p:txBody>
      </p:sp>
      <p:sp>
        <p:nvSpPr>
          <p:cNvPr id="2" name="Title 1"/>
          <p:cNvSpPr>
            <a:spLocks noGrp="1"/>
          </p:cNvSpPr>
          <p:nvPr>
            <p:ph type="title"/>
          </p:nvPr>
        </p:nvSpPr>
        <p:spPr/>
        <p:txBody>
          <a:bodyPr>
            <a:normAutofit/>
          </a:bodyPr>
          <a:lstStyle/>
          <a:p>
            <a:pPr algn="ctr"/>
            <a:r>
              <a:rPr lang="en-US" sz="3600" b="1" dirty="0" smtClean="0">
                <a:latin typeface="+mn-lt"/>
              </a:rPr>
              <a:t>School of Music Leadership 1972 - 1987</a:t>
            </a:r>
            <a:endParaRPr lang="en-US" sz="3600" b="1" dirty="0">
              <a:latin typeface="+mn-lt"/>
            </a:endParaRPr>
          </a:p>
        </p:txBody>
      </p:sp>
    </p:spTree>
    <p:extLst>
      <p:ext uri="{BB962C8B-B14F-4D97-AF65-F5344CB8AC3E}">
        <p14:creationId xmlns:p14="http://schemas.microsoft.com/office/powerpoint/2010/main" val="2809525747"/>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a:bodyPr>
          <a:lstStyle/>
          <a:p>
            <a:pPr algn="ctr"/>
            <a:r>
              <a:rPr lang="en-US" sz="3200" b="1" dirty="0" smtClean="0">
                <a:latin typeface="+mn-lt"/>
              </a:rPr>
              <a:t>Evelyn Chapel (1984)</a:t>
            </a:r>
            <a:endParaRPr lang="en-US" sz="3200" b="1" dirty="0">
              <a:latin typeface="+mn-lt"/>
            </a:endParaRPr>
          </a:p>
        </p:txBody>
      </p:sp>
      <p:pic>
        <p:nvPicPr>
          <p:cNvPr id="9" name="Content Placeholder 8" descr="Evelyn Chapel.jpg"/>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9862" t="-4005" r="8284" b="3848"/>
          <a:stretch/>
        </p:blipFill>
        <p:spPr>
          <a:xfrm>
            <a:off x="566443" y="1524000"/>
            <a:ext cx="3516523" cy="4572000"/>
          </a:xfrm>
        </p:spPr>
      </p:pic>
      <p:pic>
        <p:nvPicPr>
          <p:cNvPr id="10" name="Content Placeholder 9" descr="Evelyn Chapel 2.pdf"/>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50681" r="1092"/>
          <a:stretch/>
        </p:blipFill>
        <p:spPr>
          <a:xfrm>
            <a:off x="5066156" y="1665856"/>
            <a:ext cx="3058810" cy="4430144"/>
          </a:xfrm>
        </p:spPr>
      </p:pic>
    </p:spTree>
    <p:extLst>
      <p:ext uri="{BB962C8B-B14F-4D97-AF65-F5344CB8AC3E}">
        <p14:creationId xmlns:p14="http://schemas.microsoft.com/office/powerpoint/2010/main" val="3698375130"/>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mn-lt"/>
              </a:rPr>
              <a:t>    </a:t>
            </a:r>
            <a:r>
              <a:rPr lang="en-US" sz="3200" b="1" dirty="0" smtClean="0">
                <a:latin typeface="+mn-lt"/>
              </a:rPr>
              <a:t>Robert A. </a:t>
            </a:r>
            <a:r>
              <a:rPr lang="en-US" sz="3200" b="1" dirty="0" err="1" smtClean="0">
                <a:latin typeface="+mn-lt"/>
              </a:rPr>
              <a:t>Kvam</a:t>
            </a:r>
            <a:r>
              <a:rPr lang="en-US" sz="3200" b="1" dirty="0" smtClean="0">
                <a:latin typeface="+mn-lt"/>
              </a:rPr>
              <a:t>                     Mario J. </a:t>
            </a:r>
            <a:r>
              <a:rPr lang="en-US" sz="3200" b="1" dirty="0" err="1" smtClean="0">
                <a:latin typeface="+mn-lt"/>
              </a:rPr>
              <a:t>Pelusi</a:t>
            </a:r>
            <a:r>
              <a:rPr lang="en-US" sz="3200" b="1" dirty="0" smtClean="0">
                <a:latin typeface="+mn-lt"/>
              </a:rPr>
              <a:t/>
            </a:r>
            <a:br>
              <a:rPr lang="en-US" sz="3200" b="1" dirty="0" smtClean="0">
                <a:latin typeface="+mn-lt"/>
              </a:rPr>
            </a:br>
            <a:r>
              <a:rPr lang="en-US" sz="3200" dirty="0">
                <a:latin typeface="+mn-lt"/>
              </a:rPr>
              <a:t> </a:t>
            </a:r>
            <a:r>
              <a:rPr lang="en-US" sz="3200" dirty="0" smtClean="0">
                <a:latin typeface="+mn-lt"/>
              </a:rPr>
              <a:t>   </a:t>
            </a:r>
            <a:r>
              <a:rPr lang="en-US" sz="2800" dirty="0" smtClean="0">
                <a:latin typeface="+mn-lt"/>
              </a:rPr>
              <a:t>Director, 1987-1997                         Director, 1998 - </a:t>
            </a:r>
            <a:endParaRPr lang="en-US" sz="3200" dirty="0">
              <a:latin typeface="+mn-lt"/>
            </a:endParaRPr>
          </a:p>
        </p:txBody>
      </p:sp>
      <p:pic>
        <p:nvPicPr>
          <p:cNvPr id="5" name="Content Placeholder 4" descr="Kvam_Robert.jpg"/>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183" r="1555"/>
          <a:stretch/>
        </p:blipFill>
        <p:spPr>
          <a:xfrm>
            <a:off x="860290" y="1524000"/>
            <a:ext cx="3209020" cy="4572000"/>
          </a:xfrm>
        </p:spPr>
      </p:pic>
      <p:pic>
        <p:nvPicPr>
          <p:cNvPr id="6" name="Content Placeholder 5" descr="PelusiMario.jpg"/>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19094" r="-20702"/>
          <a:stretch/>
        </p:blipFill>
        <p:spPr>
          <a:xfrm>
            <a:off x="4492628" y="1524000"/>
            <a:ext cx="4242819" cy="4572000"/>
          </a:xfrm>
        </p:spPr>
      </p:pic>
    </p:spTree>
    <p:extLst>
      <p:ext uri="{BB962C8B-B14F-4D97-AF65-F5344CB8AC3E}">
        <p14:creationId xmlns:p14="http://schemas.microsoft.com/office/powerpoint/2010/main" val="34335522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3200" b="1" dirty="0" smtClean="0">
                <a:latin typeface="+mn-lt"/>
              </a:rPr>
              <a:t>School of Music Faculty Today</a:t>
            </a:r>
            <a:endParaRPr lang="en-US" sz="3200" b="1" dirty="0">
              <a:latin typeface="+mn-lt"/>
            </a:endParaRPr>
          </a:p>
        </p:txBody>
      </p:sp>
      <p:pic>
        <p:nvPicPr>
          <p:cNvPr id="5" name="Picture 4" descr="mpelus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53" y="1669415"/>
            <a:ext cx="926837" cy="1478995"/>
          </a:xfrm>
          <a:prstGeom prst="rect">
            <a:avLst/>
          </a:prstGeom>
        </p:spPr>
      </p:pic>
      <p:pic>
        <p:nvPicPr>
          <p:cNvPr id="6" name="Picture 5" descr="adaha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2157" y="4969266"/>
            <a:ext cx="1035544" cy="1433931"/>
          </a:xfrm>
          <a:prstGeom prst="rect">
            <a:avLst/>
          </a:prstGeom>
        </p:spPr>
      </p:pic>
      <p:pic>
        <p:nvPicPr>
          <p:cNvPr id="7" name="Picture 6" descr="aponc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55522" y="3369930"/>
            <a:ext cx="949036" cy="1403931"/>
          </a:xfrm>
          <a:prstGeom prst="rect">
            <a:avLst/>
          </a:prstGeom>
        </p:spPr>
      </p:pic>
      <p:pic>
        <p:nvPicPr>
          <p:cNvPr id="8" name="Picture 7" descr="bwest.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2170" y="1669416"/>
            <a:ext cx="978460" cy="1456887"/>
          </a:xfrm>
          <a:prstGeom prst="rect">
            <a:avLst/>
          </a:prstGeom>
        </p:spPr>
      </p:pic>
      <p:pic>
        <p:nvPicPr>
          <p:cNvPr id="9" name="Picture 8" descr="dvayo.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0024" y="1677659"/>
            <a:ext cx="992917" cy="1470752"/>
          </a:xfrm>
          <a:prstGeom prst="rect">
            <a:avLst/>
          </a:prstGeom>
        </p:spPr>
      </p:pic>
      <p:pic>
        <p:nvPicPr>
          <p:cNvPr id="11" name="Picture 10" descr="iradosla.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81789" y="4980638"/>
            <a:ext cx="1079445" cy="1392559"/>
          </a:xfrm>
          <a:prstGeom prst="rect">
            <a:avLst/>
          </a:prstGeom>
        </p:spPr>
      </p:pic>
      <p:pic>
        <p:nvPicPr>
          <p:cNvPr id="12" name="Picture 11" descr="jguarrin.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1265" y="4969266"/>
            <a:ext cx="1039425" cy="1433931"/>
          </a:xfrm>
          <a:prstGeom prst="rect">
            <a:avLst/>
          </a:prstGeom>
        </p:spPr>
      </p:pic>
      <p:pic>
        <p:nvPicPr>
          <p:cNvPr id="13" name="Picture 12" descr="jplazak.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375459" y="3358955"/>
            <a:ext cx="928568" cy="1378018"/>
          </a:xfrm>
          <a:prstGeom prst="rect">
            <a:avLst/>
          </a:prstGeom>
        </p:spPr>
      </p:pic>
      <p:pic>
        <p:nvPicPr>
          <p:cNvPr id="14" name="Picture 13" descr="kcook.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1513" y="3332754"/>
            <a:ext cx="1009177" cy="1430132"/>
          </a:xfrm>
          <a:prstGeom prst="rect">
            <a:avLst/>
          </a:prstGeom>
        </p:spPr>
      </p:pic>
      <p:pic>
        <p:nvPicPr>
          <p:cNvPr id="15" name="Picture 14" descr="lfarquha.jp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352610" y="1677659"/>
            <a:ext cx="951417" cy="1448644"/>
          </a:xfrm>
          <a:prstGeom prst="rect">
            <a:avLst/>
          </a:prstGeom>
        </p:spPr>
      </p:pic>
      <p:pic>
        <p:nvPicPr>
          <p:cNvPr id="16" name="Picture 15" descr="lnelson.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435371" y="4969266"/>
            <a:ext cx="988457" cy="1403931"/>
          </a:xfrm>
          <a:prstGeom prst="rect">
            <a:avLst/>
          </a:prstGeom>
        </p:spPr>
      </p:pic>
      <p:pic>
        <p:nvPicPr>
          <p:cNvPr id="17" name="Picture 16" descr="rgarrett.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228863" y="1669416"/>
            <a:ext cx="925911" cy="1478995"/>
          </a:xfrm>
          <a:prstGeom prst="rect">
            <a:avLst/>
          </a:prstGeom>
        </p:spPr>
      </p:pic>
      <p:pic>
        <p:nvPicPr>
          <p:cNvPr id="18" name="Picture 17" descr="rmangial.jp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211065" y="3428126"/>
            <a:ext cx="914046" cy="1345735"/>
          </a:xfrm>
          <a:prstGeom prst="rect">
            <a:avLst/>
          </a:prstGeom>
        </p:spPr>
      </p:pic>
      <p:pic>
        <p:nvPicPr>
          <p:cNvPr id="19" name="Picture 18" descr="sferguso.jp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582157" y="1677659"/>
            <a:ext cx="987852" cy="1403930"/>
          </a:xfrm>
          <a:prstGeom prst="rect">
            <a:avLst/>
          </a:prstGeom>
        </p:spPr>
      </p:pic>
      <p:pic>
        <p:nvPicPr>
          <p:cNvPr id="20" name="Picture 19" descr="spress.jp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flipH="1">
            <a:off x="3925736" y="3369930"/>
            <a:ext cx="1003864" cy="1429796"/>
          </a:xfrm>
          <a:prstGeom prst="rect">
            <a:avLst/>
          </a:prstGeom>
        </p:spPr>
      </p:pic>
      <p:pic>
        <p:nvPicPr>
          <p:cNvPr id="22" name="Picture 21" descr="tpitchfo.jp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595997" y="4980638"/>
            <a:ext cx="1044027" cy="1383404"/>
          </a:xfrm>
          <a:prstGeom prst="rect">
            <a:avLst/>
          </a:prstGeom>
        </p:spPr>
      </p:pic>
      <p:pic>
        <p:nvPicPr>
          <p:cNvPr id="23" name="Picture 22" descr="vmazo.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925738" y="1669416"/>
            <a:ext cx="1113972" cy="1478995"/>
          </a:xfrm>
          <a:prstGeom prst="rect">
            <a:avLst/>
          </a:prstGeom>
        </p:spPr>
      </p:pic>
      <p:pic>
        <p:nvPicPr>
          <p:cNvPr id="24" name="Picture 23" descr="whudson.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582157" y="3369930"/>
            <a:ext cx="988616" cy="1345999"/>
          </a:xfrm>
          <a:prstGeom prst="rect">
            <a:avLst/>
          </a:prstGeom>
        </p:spPr>
      </p:pic>
      <p:pic>
        <p:nvPicPr>
          <p:cNvPr id="25" name="Picture 24" descr="tthies.jp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flipH="1">
            <a:off x="5896428" y="4999266"/>
            <a:ext cx="958062" cy="1403931"/>
          </a:xfrm>
          <a:prstGeom prst="rect">
            <a:avLst/>
          </a:prstGeom>
        </p:spPr>
      </p:pic>
      <p:pic>
        <p:nvPicPr>
          <p:cNvPr id="26" name="Picture 25" descr="ngordon.jp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595997" y="3358954"/>
            <a:ext cx="899574" cy="1414907"/>
          </a:xfrm>
          <a:prstGeom prst="rect">
            <a:avLst/>
          </a:prstGeom>
        </p:spPr>
      </p:pic>
    </p:spTree>
    <p:extLst>
      <p:ext uri="{BB962C8B-B14F-4D97-AF65-F5344CB8AC3E}">
        <p14:creationId xmlns:p14="http://schemas.microsoft.com/office/powerpoint/2010/main" val="1627669275"/>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Messiah.jpg"/>
          <p:cNvPicPr>
            <a:picLocks noGrp="1" noChangeAspect="1"/>
          </p:cNvPicPr>
          <p:nvPr>
            <p:ph idx="1"/>
          </p:nvPr>
        </p:nvPicPr>
        <p:blipFill>
          <a:blip r:embed="rId3">
            <a:extLst>
              <a:ext uri="{28A0092B-C50C-407E-A947-70E740481C1C}">
                <a14:useLocalDpi xmlns:a14="http://schemas.microsoft.com/office/drawing/2010/main" val="0"/>
              </a:ext>
            </a:extLst>
          </a:blip>
          <a:srcRect l="-40301" r="-40301"/>
          <a:stretch>
            <a:fillRect/>
          </a:stretch>
        </p:blipFill>
        <p:spPr/>
      </p:pic>
      <p:sp>
        <p:nvSpPr>
          <p:cNvPr id="3" name="Title 2"/>
          <p:cNvSpPr>
            <a:spLocks noGrp="1"/>
          </p:cNvSpPr>
          <p:nvPr>
            <p:ph type="title"/>
          </p:nvPr>
        </p:nvSpPr>
        <p:spPr/>
        <p:txBody>
          <a:bodyPr>
            <a:normAutofit/>
          </a:bodyPr>
          <a:lstStyle/>
          <a:p>
            <a:pPr algn="ctr"/>
            <a:r>
              <a:rPr lang="en-US" sz="3200" b="1" dirty="0" smtClean="0">
                <a:latin typeface="+mn-lt"/>
              </a:rPr>
              <a:t>School of Music Alumni</a:t>
            </a:r>
            <a:endParaRPr lang="en-US" sz="3200" b="1" dirty="0">
              <a:latin typeface="+mn-lt"/>
            </a:endParaRPr>
          </a:p>
        </p:txBody>
      </p:sp>
    </p:spTree>
    <p:extLst>
      <p:ext uri="{BB962C8B-B14F-4D97-AF65-F5344CB8AC3E}">
        <p14:creationId xmlns:p14="http://schemas.microsoft.com/office/powerpoint/2010/main" val="268085647"/>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400" baseline="30000" dirty="0" smtClean="0"/>
              <a:t>1</a:t>
            </a:r>
            <a:r>
              <a:rPr lang="en-US" sz="1400" dirty="0" smtClean="0"/>
              <a:t> </a:t>
            </a:r>
            <a:r>
              <a:rPr lang="en-US" sz="1400" i="1" dirty="0" smtClean="0"/>
              <a:t>The </a:t>
            </a:r>
            <a:r>
              <a:rPr lang="en-US" sz="1400" i="1" dirty="0" err="1" smtClean="0"/>
              <a:t>Wesleyana</a:t>
            </a:r>
            <a:r>
              <a:rPr lang="en-US" sz="1400" i="1" dirty="0" smtClean="0"/>
              <a:t>  Yearbook, </a:t>
            </a:r>
            <a:r>
              <a:rPr lang="en-US" sz="1400" dirty="0" smtClean="0"/>
              <a:t>(Bloomington: Illinois Wesleyan University, 1895) 189.</a:t>
            </a:r>
          </a:p>
          <a:p>
            <a:pPr marL="0" indent="0">
              <a:buNone/>
            </a:pPr>
            <a:r>
              <a:rPr lang="en-US" sz="1400" baseline="30000" dirty="0" smtClean="0"/>
              <a:t>2</a:t>
            </a:r>
            <a:r>
              <a:rPr lang="en-US" sz="1400" dirty="0" smtClean="0"/>
              <a:t> </a:t>
            </a:r>
            <a:r>
              <a:rPr lang="en-US" sz="1400" i="1" dirty="0" smtClean="0"/>
              <a:t>Fifteenth Annual Catalogue of the Officers and Students and General Circular for the Collegiate Year ending June 20, 1872, </a:t>
            </a:r>
            <a:r>
              <a:rPr lang="en-US" sz="1400" dirty="0" smtClean="0"/>
              <a:t>(Bloomington: Illinois Wesleyan University, 1872) 43.</a:t>
            </a:r>
          </a:p>
          <a:p>
            <a:pPr marL="0" indent="0">
              <a:buNone/>
            </a:pPr>
            <a:r>
              <a:rPr lang="en-US" sz="1400" baseline="30000" dirty="0" smtClean="0"/>
              <a:t>3</a:t>
            </a:r>
            <a:r>
              <a:rPr lang="en-US" sz="1400" dirty="0" smtClean="0"/>
              <a:t> </a:t>
            </a:r>
            <a:r>
              <a:rPr lang="en-US" sz="1400" i="1" dirty="0" smtClean="0"/>
              <a:t>Twentieth Annual Catalogue of the Officers and Students and General Circular for the Collegiate Year ending June 21, 1877, </a:t>
            </a:r>
            <a:r>
              <a:rPr lang="en-US" sz="1400" dirty="0" smtClean="0"/>
              <a:t>(Bloomington: Illinois Wesleyan University, 1877) 37-39.</a:t>
            </a:r>
          </a:p>
          <a:p>
            <a:pPr marL="0" indent="0">
              <a:buNone/>
            </a:pPr>
            <a:r>
              <a:rPr lang="en-US" sz="1400" baseline="30000" dirty="0" smtClean="0"/>
              <a:t>4</a:t>
            </a:r>
            <a:r>
              <a:rPr lang="en-US" sz="1400" dirty="0" smtClean="0"/>
              <a:t> </a:t>
            </a:r>
            <a:r>
              <a:rPr lang="en-US" sz="1400" i="1" dirty="0" smtClean="0"/>
              <a:t>Twentieth Annual Catalogue… 37-39.</a:t>
            </a:r>
          </a:p>
          <a:p>
            <a:pPr marL="0" indent="0">
              <a:buNone/>
            </a:pPr>
            <a:r>
              <a:rPr lang="en-US" sz="1400" i="1" baseline="30000" dirty="0" smtClean="0"/>
              <a:t>5</a:t>
            </a:r>
            <a:r>
              <a:rPr lang="en-US" sz="1400" i="1" dirty="0" smtClean="0"/>
              <a:t> Twentieth-sixth Annual Catalogue of the Illinois Wesleyan University</a:t>
            </a:r>
            <a:r>
              <a:rPr lang="en-US" sz="1400" dirty="0" smtClean="0"/>
              <a:t> (Bloomington: Illinois Wesleyan University, 1883) 40-44.</a:t>
            </a:r>
          </a:p>
          <a:p>
            <a:pPr marL="0" indent="0">
              <a:buNone/>
            </a:pPr>
            <a:r>
              <a:rPr lang="en-US" sz="1400" i="1" dirty="0"/>
              <a:t> </a:t>
            </a:r>
            <a:r>
              <a:rPr lang="en-US" sz="1400" i="1" baseline="30000" dirty="0" smtClean="0"/>
              <a:t>6</a:t>
            </a:r>
            <a:r>
              <a:rPr lang="en-US" sz="1400" i="1" dirty="0" smtClean="0"/>
              <a:t>.Twentieth-seventh Annual Catalogue of the Illinois Wesleyan University, </a:t>
            </a:r>
            <a:r>
              <a:rPr lang="en-US" sz="1400" dirty="0" smtClean="0"/>
              <a:t>Bloomington: Illinois Wesleyan University, 1884) 46.</a:t>
            </a:r>
          </a:p>
          <a:p>
            <a:pPr marL="0" indent="0">
              <a:buNone/>
            </a:pPr>
            <a:r>
              <a:rPr lang="en-US" sz="1400" baseline="30000" dirty="0" smtClean="0"/>
              <a:t>7</a:t>
            </a:r>
            <a:r>
              <a:rPr lang="en-US" sz="1400" dirty="0" smtClean="0"/>
              <a:t> </a:t>
            </a:r>
            <a:r>
              <a:rPr lang="en-US" sz="1400" i="1" dirty="0" smtClean="0"/>
              <a:t>Twentieth-seventh Annual Catalogue…  </a:t>
            </a:r>
            <a:r>
              <a:rPr lang="en-US" sz="1400" dirty="0" smtClean="0"/>
              <a:t>43-44.</a:t>
            </a:r>
          </a:p>
          <a:p>
            <a:pPr marL="0" indent="0">
              <a:buNone/>
            </a:pPr>
            <a:r>
              <a:rPr lang="en-US" sz="1400" baseline="30000" dirty="0" smtClean="0"/>
              <a:t>8 </a:t>
            </a:r>
            <a:r>
              <a:rPr lang="en-US" sz="1400" i="1" dirty="0" smtClean="0"/>
              <a:t>Circular Issued by the College of Music of the Illinois Wesleyan University, </a:t>
            </a:r>
            <a:r>
              <a:rPr lang="en-US" sz="1400" dirty="0" smtClean="0"/>
              <a:t>(Bloomington: Illinois Wesleyan University, 1891) 3.</a:t>
            </a:r>
          </a:p>
          <a:p>
            <a:pPr marL="0" indent="0">
              <a:buNone/>
            </a:pPr>
            <a:r>
              <a:rPr lang="en-US" sz="1400" baseline="30000" dirty="0" smtClean="0"/>
              <a:t>9 </a:t>
            </a:r>
            <a:r>
              <a:rPr lang="en-US" sz="1400" i="1" dirty="0" smtClean="0"/>
              <a:t>Fortieth Annual Catalog of the Illinois Wesleyan University, </a:t>
            </a:r>
            <a:r>
              <a:rPr lang="en-US" sz="1400" dirty="0" smtClean="0"/>
              <a:t>(Bloomington: Illinois Wesleyan University, 1897) 71.</a:t>
            </a:r>
          </a:p>
          <a:p>
            <a:pPr marL="0" indent="0">
              <a:buNone/>
            </a:pPr>
            <a:r>
              <a:rPr lang="en-US" sz="1400" baseline="30000" dirty="0" smtClean="0"/>
              <a:t>10 “</a:t>
            </a:r>
            <a:r>
              <a:rPr lang="en-US" sz="1400" dirty="0" smtClean="0"/>
              <a:t>The Wesleyan Orchestra,” </a:t>
            </a:r>
            <a:r>
              <a:rPr lang="en-US" sz="1400" i="1" dirty="0" smtClean="0"/>
              <a:t>The Wesleyan Argus</a:t>
            </a:r>
            <a:r>
              <a:rPr lang="en-US" sz="1400" dirty="0" smtClean="0"/>
              <a:t> 11 Nov. 1897 : 8.</a:t>
            </a:r>
          </a:p>
          <a:p>
            <a:pPr marL="0" indent="0">
              <a:buNone/>
            </a:pPr>
            <a:r>
              <a:rPr lang="en-US" sz="1400" baseline="30000" dirty="0" smtClean="0"/>
              <a:t>11</a:t>
            </a:r>
            <a:r>
              <a:rPr lang="en-US" sz="1400" dirty="0" smtClean="0"/>
              <a:t> </a:t>
            </a:r>
            <a:r>
              <a:rPr lang="en-US" sz="1400" baseline="30000" dirty="0" smtClean="0"/>
              <a:t> </a:t>
            </a:r>
            <a:r>
              <a:rPr lang="en-US" sz="1400" dirty="0" smtClean="0"/>
              <a:t>“Wesleyan’ Singers”  </a:t>
            </a:r>
            <a:r>
              <a:rPr lang="en-US" sz="1400" i="1" dirty="0" smtClean="0"/>
              <a:t>The Wesleyan Argus</a:t>
            </a:r>
            <a:r>
              <a:rPr lang="en-US" sz="1400" dirty="0" smtClean="0"/>
              <a:t> 15 Oct. 1898 : 15.</a:t>
            </a:r>
          </a:p>
        </p:txBody>
      </p:sp>
      <p:sp>
        <p:nvSpPr>
          <p:cNvPr id="3" name="Title 2"/>
          <p:cNvSpPr>
            <a:spLocks noGrp="1"/>
          </p:cNvSpPr>
          <p:nvPr>
            <p:ph type="title"/>
          </p:nvPr>
        </p:nvSpPr>
        <p:spPr/>
        <p:txBody>
          <a:bodyPr>
            <a:normAutofit/>
          </a:bodyPr>
          <a:lstStyle/>
          <a:p>
            <a:pPr algn="ctr"/>
            <a:r>
              <a:rPr lang="en-US" sz="3200" b="1" dirty="0" smtClean="0">
                <a:latin typeface="+mn-lt"/>
              </a:rPr>
              <a:t>References:</a:t>
            </a:r>
            <a:endParaRPr lang="en-US" sz="3200" b="1" dirty="0">
              <a:latin typeface="+mn-lt"/>
            </a:endParaRPr>
          </a:p>
        </p:txBody>
      </p:sp>
    </p:spTree>
    <p:extLst>
      <p:ext uri="{BB962C8B-B14F-4D97-AF65-F5344CB8AC3E}">
        <p14:creationId xmlns:p14="http://schemas.microsoft.com/office/powerpoint/2010/main" val="3985703396"/>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fontScale="40000" lnSpcReduction="20000"/>
          </a:bodyPr>
          <a:lstStyle/>
          <a:p>
            <a:pPr marL="0" indent="0">
              <a:buNone/>
            </a:pPr>
            <a:r>
              <a:rPr lang="en-US" sz="3500" baseline="30000" dirty="0" smtClean="0"/>
              <a:t>12 </a:t>
            </a:r>
            <a:r>
              <a:rPr lang="en-US" sz="3500" dirty="0" smtClean="0"/>
              <a:t>“Glee Club Debut” </a:t>
            </a:r>
            <a:r>
              <a:rPr lang="en-US" sz="3500" i="1" dirty="0" smtClean="0"/>
              <a:t>The Wesleyan Argus </a:t>
            </a:r>
            <a:r>
              <a:rPr lang="en-US" sz="3500" dirty="0" smtClean="0"/>
              <a:t>15 Dec. 1898 : 12.</a:t>
            </a:r>
          </a:p>
          <a:p>
            <a:pPr marL="0" indent="0">
              <a:buNone/>
            </a:pPr>
            <a:r>
              <a:rPr lang="en-US" sz="3500" baseline="30000" dirty="0" smtClean="0"/>
              <a:t>13</a:t>
            </a:r>
            <a:r>
              <a:rPr lang="en-US" sz="3500" dirty="0" smtClean="0"/>
              <a:t> “Glee &amp; Mandolin Clubs” </a:t>
            </a:r>
            <a:r>
              <a:rPr lang="en-US" sz="3500" i="1" dirty="0" smtClean="0"/>
              <a:t>The Wesleyan Argus </a:t>
            </a:r>
            <a:r>
              <a:rPr lang="en-US" sz="3500" dirty="0"/>
              <a:t>4</a:t>
            </a:r>
            <a:r>
              <a:rPr lang="en-US" sz="3500" dirty="0" smtClean="0"/>
              <a:t> Oct. 1899 : 10.</a:t>
            </a:r>
          </a:p>
          <a:p>
            <a:pPr marL="0" indent="0">
              <a:buNone/>
            </a:pPr>
            <a:r>
              <a:rPr lang="en-US" sz="3500" i="1" baseline="30000" dirty="0" smtClean="0"/>
              <a:t>14</a:t>
            </a:r>
            <a:r>
              <a:rPr lang="en-US" sz="3500" i="1" dirty="0" smtClean="0"/>
              <a:t>The </a:t>
            </a:r>
            <a:r>
              <a:rPr lang="en-US" sz="3500" i="1" dirty="0" err="1" smtClean="0"/>
              <a:t>Wesleyana</a:t>
            </a:r>
            <a:r>
              <a:rPr lang="en-US" sz="3500" i="1" dirty="0" smtClean="0"/>
              <a:t> Yearbook </a:t>
            </a:r>
            <a:r>
              <a:rPr lang="en-US" sz="3500" dirty="0" smtClean="0"/>
              <a:t>(Bloomington: Illinois Wesleyan University, 1907) 110.</a:t>
            </a:r>
          </a:p>
          <a:p>
            <a:pPr marL="0" indent="0">
              <a:buNone/>
            </a:pPr>
            <a:r>
              <a:rPr lang="en-US" sz="3500" baseline="30000" dirty="0" smtClean="0"/>
              <a:t>15</a:t>
            </a:r>
            <a:r>
              <a:rPr lang="en-US" sz="3500" dirty="0" smtClean="0"/>
              <a:t> “The  Band a Reality” </a:t>
            </a:r>
            <a:r>
              <a:rPr lang="en-US" sz="3500" i="1" dirty="0" smtClean="0"/>
              <a:t>The Wesleyan Argus </a:t>
            </a:r>
            <a:r>
              <a:rPr lang="en-US" sz="3500" dirty="0" smtClean="0"/>
              <a:t>14 Nov. 1900 : 4.</a:t>
            </a:r>
          </a:p>
          <a:p>
            <a:pPr marL="0" indent="0">
              <a:buNone/>
            </a:pPr>
            <a:r>
              <a:rPr lang="en-US" sz="3500" baseline="30000" dirty="0" smtClean="0"/>
              <a:t>16</a:t>
            </a:r>
            <a:r>
              <a:rPr lang="en-US" sz="3500" dirty="0" smtClean="0"/>
              <a:t> “First Appearance of the Wesleyan Band” </a:t>
            </a:r>
            <a:r>
              <a:rPr lang="en-US" sz="3500" i="1" dirty="0" smtClean="0"/>
              <a:t>The Wesleyan Argus </a:t>
            </a:r>
            <a:r>
              <a:rPr lang="en-US" sz="3500" dirty="0"/>
              <a:t>6</a:t>
            </a:r>
            <a:r>
              <a:rPr lang="en-US" sz="3500" dirty="0" smtClean="0"/>
              <a:t> Feb. 1901 : 1.</a:t>
            </a:r>
          </a:p>
          <a:p>
            <a:pPr marL="0" indent="0">
              <a:buNone/>
            </a:pPr>
            <a:r>
              <a:rPr lang="en-US" sz="3500" baseline="30000" dirty="0" smtClean="0"/>
              <a:t>17</a:t>
            </a:r>
            <a:r>
              <a:rPr lang="en-US" sz="3500" dirty="0" smtClean="0"/>
              <a:t> </a:t>
            </a:r>
            <a:r>
              <a:rPr lang="en-US" sz="3500" i="1" dirty="0" smtClean="0"/>
              <a:t>Wesleyan College of Music, Illinois Wesleyan University, Season of 1901-1902 </a:t>
            </a:r>
            <a:r>
              <a:rPr lang="en-US" sz="3500" dirty="0" smtClean="0"/>
              <a:t>(Bloomington: Illinois Wesleyan University, 1902) 5.</a:t>
            </a:r>
          </a:p>
          <a:p>
            <a:pPr marL="0" indent="0">
              <a:buNone/>
            </a:pPr>
            <a:r>
              <a:rPr lang="en-US" sz="3500" i="1" baseline="30000" dirty="0" smtClean="0"/>
              <a:t>18</a:t>
            </a:r>
            <a:r>
              <a:rPr lang="en-US" sz="3500" i="1" dirty="0" smtClean="0"/>
              <a:t>Minutes of the Executive Committee of the Board of Trustees of the Illinois Wesleyan University, Vol. XX </a:t>
            </a:r>
            <a:r>
              <a:rPr lang="en-US" sz="3500" dirty="0" smtClean="0"/>
              <a:t> (</a:t>
            </a:r>
            <a:r>
              <a:rPr lang="en-US" sz="3500" i="1" dirty="0" smtClean="0"/>
              <a:t> </a:t>
            </a:r>
            <a:r>
              <a:rPr lang="en-US" sz="3500" dirty="0" smtClean="0"/>
              <a:t>[Bloomington]: [Bd. Of Trustees] 1902) 228-230.</a:t>
            </a:r>
          </a:p>
          <a:p>
            <a:pPr marL="0" indent="0">
              <a:buNone/>
            </a:pPr>
            <a:r>
              <a:rPr lang="en-US" sz="3500" baseline="30000" dirty="0" smtClean="0"/>
              <a:t>19</a:t>
            </a:r>
            <a:r>
              <a:rPr lang="en-US" sz="3500" dirty="0" smtClean="0"/>
              <a:t> Robert S. </a:t>
            </a:r>
            <a:r>
              <a:rPr lang="en-US" sz="3500" dirty="0" err="1" smtClean="0"/>
              <a:t>Eckley</a:t>
            </a:r>
            <a:r>
              <a:rPr lang="en-US" sz="3500" dirty="0" smtClean="0"/>
              <a:t>, </a:t>
            </a:r>
            <a:r>
              <a:rPr lang="en-US" sz="3500" i="1" dirty="0" smtClean="0"/>
              <a:t>Pictures at an Exhibition</a:t>
            </a:r>
            <a:r>
              <a:rPr lang="en-US" sz="3500" dirty="0" smtClean="0"/>
              <a:t>: </a:t>
            </a:r>
            <a:r>
              <a:rPr lang="en-US" sz="3500" i="1" dirty="0" smtClean="0"/>
              <a:t>Illinois Wesleyan University</a:t>
            </a:r>
            <a:r>
              <a:rPr lang="en-US" sz="3500" dirty="0" smtClean="0"/>
              <a:t>: </a:t>
            </a:r>
            <a:r>
              <a:rPr lang="en-US" sz="3500" i="1" dirty="0" smtClean="0"/>
              <a:t>1968-1986</a:t>
            </a:r>
            <a:r>
              <a:rPr lang="en-US" sz="3500" dirty="0" smtClean="0"/>
              <a:t>: </a:t>
            </a:r>
            <a:r>
              <a:rPr lang="en-US" sz="3500" i="1" dirty="0" smtClean="0"/>
              <a:t>an Academic Memoir </a:t>
            </a:r>
            <a:r>
              <a:rPr lang="en-US" sz="3500" dirty="0" smtClean="0"/>
              <a:t>(Bloomington: Illinois Wesleyan University, 1994)  68.</a:t>
            </a:r>
          </a:p>
          <a:p>
            <a:pPr marL="0" indent="0">
              <a:buNone/>
            </a:pPr>
            <a:r>
              <a:rPr lang="en-US" sz="3500" baseline="30000" dirty="0" smtClean="0"/>
              <a:t>20</a:t>
            </a:r>
            <a:r>
              <a:rPr lang="en-US" sz="3500" dirty="0" smtClean="0"/>
              <a:t> </a:t>
            </a:r>
            <a:r>
              <a:rPr lang="en-US" sz="3500" i="1" dirty="0" smtClean="0"/>
              <a:t>Illinois Wesleyan University Bulletin, Ser. XVIII, no. 2 </a:t>
            </a:r>
            <a:r>
              <a:rPr lang="en-US" sz="3500" dirty="0" smtClean="0"/>
              <a:t>(Bloomington: Illinois Wesleyan University, 1920) 20.</a:t>
            </a:r>
          </a:p>
          <a:p>
            <a:pPr marL="0" indent="0">
              <a:buNone/>
            </a:pPr>
            <a:r>
              <a:rPr lang="en-US" sz="3500" i="1" baseline="30000" dirty="0" smtClean="0"/>
              <a:t>21</a:t>
            </a:r>
            <a:r>
              <a:rPr lang="en-US" sz="3500" i="1" dirty="0" smtClean="0"/>
              <a:t> Illinois…Bulletin, Ser. XVIII, no. 2 </a:t>
            </a:r>
            <a:r>
              <a:rPr lang="en-US" sz="3500" dirty="0" smtClean="0"/>
              <a:t>(Bloomington: Illinois Wesleyan University, 1920) 112.</a:t>
            </a:r>
          </a:p>
          <a:p>
            <a:pPr marL="0" indent="0">
              <a:buNone/>
            </a:pPr>
            <a:r>
              <a:rPr lang="en-US" sz="3500" i="1" baseline="30000" dirty="0" smtClean="0"/>
              <a:t>22</a:t>
            </a:r>
            <a:r>
              <a:rPr lang="en-US" sz="3500" i="1" dirty="0" smtClean="0"/>
              <a:t>The </a:t>
            </a:r>
            <a:r>
              <a:rPr lang="en-US" sz="3500" i="1" dirty="0" err="1" smtClean="0"/>
              <a:t>Wesleyana</a:t>
            </a:r>
            <a:r>
              <a:rPr lang="en-US" sz="3500" i="1" dirty="0" smtClean="0"/>
              <a:t> Yearbook </a:t>
            </a:r>
            <a:r>
              <a:rPr lang="en-US" sz="3500" dirty="0" smtClean="0"/>
              <a:t>(Bloomington: Illinois Wesleyan University, 1920) 84.</a:t>
            </a:r>
          </a:p>
          <a:p>
            <a:pPr marL="0" indent="0">
              <a:buNone/>
            </a:pPr>
            <a:r>
              <a:rPr lang="en-US" sz="3500" baseline="30000" dirty="0" smtClean="0"/>
              <a:t>23</a:t>
            </a:r>
            <a:r>
              <a:rPr lang="en-US" sz="3500" dirty="0" smtClean="0"/>
              <a:t> “ Wesleyan Accepts Farm Produce for Tuition” </a:t>
            </a:r>
            <a:r>
              <a:rPr lang="en-US" sz="3500" i="1" dirty="0" smtClean="0"/>
              <a:t>The Wesleyan Argus </a:t>
            </a:r>
            <a:r>
              <a:rPr lang="en-US" sz="3500" dirty="0" smtClean="0"/>
              <a:t>9 Sept. 1932 : 1</a:t>
            </a:r>
          </a:p>
          <a:p>
            <a:pPr marL="0" indent="0">
              <a:buNone/>
            </a:pPr>
            <a:r>
              <a:rPr lang="en-US" sz="3500" baseline="30000" dirty="0" smtClean="0"/>
              <a:t>24 </a:t>
            </a:r>
            <a:r>
              <a:rPr lang="en-US" sz="3500" dirty="0" smtClean="0"/>
              <a:t> Elmo Scott Watson, </a:t>
            </a:r>
            <a:r>
              <a:rPr lang="en-US" sz="3500" i="1" dirty="0" smtClean="0"/>
              <a:t>The Illinois Wesleyan Story, 1850-1950 </a:t>
            </a:r>
            <a:r>
              <a:rPr lang="en-US" sz="3500" dirty="0" smtClean="0"/>
              <a:t>(Bloomington, Illinois Wesleyan University Press, 1950)  164.</a:t>
            </a:r>
          </a:p>
          <a:p>
            <a:pPr marL="0" indent="0">
              <a:buNone/>
            </a:pPr>
            <a:endParaRPr lang="en-US" sz="3500" dirty="0" smtClean="0"/>
          </a:p>
          <a:p>
            <a:pPr marL="0" indent="0">
              <a:buNone/>
            </a:pPr>
            <a:endParaRPr lang="en-US" sz="3500" dirty="0" smtClean="0"/>
          </a:p>
          <a:p>
            <a:pPr marL="0" indent="0">
              <a:buNone/>
            </a:pPr>
            <a:endParaRPr lang="en-US" sz="3500" dirty="0" smtClean="0"/>
          </a:p>
        </p:txBody>
      </p:sp>
      <p:sp>
        <p:nvSpPr>
          <p:cNvPr id="4" name="Title 3"/>
          <p:cNvSpPr>
            <a:spLocks noGrp="1"/>
          </p:cNvSpPr>
          <p:nvPr>
            <p:ph type="title"/>
          </p:nvPr>
        </p:nvSpPr>
        <p:spPr/>
        <p:txBody>
          <a:bodyPr>
            <a:normAutofit/>
          </a:bodyPr>
          <a:lstStyle/>
          <a:p>
            <a:pPr algn="ctr"/>
            <a:r>
              <a:rPr lang="en-US" sz="3200" b="1" dirty="0" smtClean="0">
                <a:latin typeface="+mn-lt"/>
              </a:rPr>
              <a:t>References (cont.) </a:t>
            </a:r>
            <a:endParaRPr lang="en-US" sz="3200" b="1" dirty="0">
              <a:latin typeface="+mn-lt"/>
            </a:endParaRPr>
          </a:p>
        </p:txBody>
      </p:sp>
    </p:spTree>
    <p:extLst>
      <p:ext uri="{BB962C8B-B14F-4D97-AF65-F5344CB8AC3E}">
        <p14:creationId xmlns:p14="http://schemas.microsoft.com/office/powerpoint/2010/main" val="1305642161"/>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400" i="1" dirty="0" smtClean="0"/>
              <a:t> </a:t>
            </a:r>
            <a:r>
              <a:rPr lang="en-US" sz="1400" i="1" baseline="30000" dirty="0" smtClean="0"/>
              <a:t>25</a:t>
            </a:r>
            <a:r>
              <a:rPr lang="en-US" sz="1400" i="1" dirty="0" smtClean="0"/>
              <a:t>Supplement to the Illinois Wesleyan University Bulletin: School of Music. Catalog for 1939-1940 </a:t>
            </a:r>
            <a:r>
              <a:rPr lang="en-US" sz="1400" dirty="0" smtClean="0"/>
              <a:t>(Bloomington: Illinois Wesleyan University, 1940) 33-34</a:t>
            </a:r>
          </a:p>
          <a:p>
            <a:pPr marL="0" indent="0">
              <a:buNone/>
            </a:pPr>
            <a:r>
              <a:rPr lang="en-US" sz="1400" baseline="30000" dirty="0" smtClean="0"/>
              <a:t>26</a:t>
            </a:r>
            <a:r>
              <a:rPr lang="en-US" sz="1400" dirty="0" smtClean="0"/>
              <a:t> Watson, 173.</a:t>
            </a:r>
          </a:p>
          <a:p>
            <a:pPr marL="0" indent="0">
              <a:buNone/>
            </a:pPr>
            <a:r>
              <a:rPr lang="en-US" sz="1400" baseline="30000" dirty="0" smtClean="0"/>
              <a:t>27</a:t>
            </a:r>
            <a:r>
              <a:rPr lang="en-US" sz="1400" dirty="0" smtClean="0"/>
              <a:t>Watson, 178.</a:t>
            </a:r>
          </a:p>
          <a:p>
            <a:pPr marL="0" indent="0">
              <a:buNone/>
            </a:pPr>
            <a:r>
              <a:rPr lang="en-US" sz="1400" dirty="0" smtClean="0"/>
              <a:t> </a:t>
            </a:r>
            <a:r>
              <a:rPr lang="en-US" sz="1400" baseline="30000" dirty="0" smtClean="0"/>
              <a:t>28</a:t>
            </a:r>
            <a:r>
              <a:rPr lang="en-US" sz="1400" dirty="0" smtClean="0"/>
              <a:t>David </a:t>
            </a:r>
            <a:r>
              <a:rPr lang="en-US" sz="1400" dirty="0" err="1" smtClean="0"/>
              <a:t>Rayl</a:t>
            </a:r>
            <a:r>
              <a:rPr lang="en-US" sz="1400" dirty="0" smtClean="0"/>
              <a:t>, “The Illinois Wesleyan University Choral Commission Series (1952-1995): Trends in American Choral Music,” </a:t>
            </a:r>
            <a:r>
              <a:rPr lang="en-US" sz="1400" i="1" dirty="0" smtClean="0"/>
              <a:t>The Choral Journal </a:t>
            </a:r>
            <a:r>
              <a:rPr lang="en-US" sz="1400" dirty="0" smtClean="0"/>
              <a:t>35.9 (April 1995) 17-31.</a:t>
            </a:r>
          </a:p>
          <a:p>
            <a:pPr marL="0" indent="0">
              <a:buNone/>
            </a:pPr>
            <a:r>
              <a:rPr lang="en-US" sz="1400" baseline="30000" dirty="0" smtClean="0"/>
              <a:t>29</a:t>
            </a:r>
            <a:r>
              <a:rPr lang="en-US" sz="1400" dirty="0" smtClean="0"/>
              <a:t> “Fire Destroys Presser Hall Stage” </a:t>
            </a:r>
            <a:r>
              <a:rPr lang="en-US" sz="1400" i="1" dirty="0" smtClean="0"/>
              <a:t>The Argus </a:t>
            </a:r>
            <a:r>
              <a:rPr lang="en-US" sz="1400" dirty="0" smtClean="0"/>
              <a:t>: </a:t>
            </a:r>
            <a:r>
              <a:rPr lang="en-US" sz="1400" i="1" dirty="0" smtClean="0"/>
              <a:t>Illinois Wesleyan University </a:t>
            </a:r>
            <a:r>
              <a:rPr lang="en-US" sz="1400" dirty="0" smtClean="0"/>
              <a:t>5 May, 1970: 1.</a:t>
            </a:r>
          </a:p>
          <a:p>
            <a:pPr marL="0" indent="0">
              <a:buNone/>
            </a:pPr>
            <a:r>
              <a:rPr lang="en-US" sz="1400" baseline="30000" dirty="0" smtClean="0"/>
              <a:t>30</a:t>
            </a:r>
            <a:r>
              <a:rPr lang="en-US" sz="1400" dirty="0" smtClean="0"/>
              <a:t> </a:t>
            </a:r>
            <a:r>
              <a:rPr lang="en-US" sz="1400" dirty="0" err="1" smtClean="0"/>
              <a:t>Eckley</a:t>
            </a:r>
            <a:r>
              <a:rPr lang="en-US" sz="1400" dirty="0" smtClean="0"/>
              <a:t>, 90.</a:t>
            </a:r>
          </a:p>
          <a:p>
            <a:pPr marL="0" indent="0">
              <a:buNone/>
            </a:pPr>
            <a:r>
              <a:rPr lang="en-US" sz="1400" baseline="30000" dirty="0" smtClean="0"/>
              <a:t>31 </a:t>
            </a:r>
            <a:r>
              <a:rPr lang="en-US" sz="1400" dirty="0" smtClean="0"/>
              <a:t> </a:t>
            </a:r>
            <a:r>
              <a:rPr lang="en-US" sz="1400" dirty="0" err="1" smtClean="0"/>
              <a:t>Eckely</a:t>
            </a:r>
            <a:r>
              <a:rPr lang="en-US" sz="1400" dirty="0" smtClean="0"/>
              <a:t>, 68.</a:t>
            </a:r>
          </a:p>
          <a:p>
            <a:pPr marL="0" indent="0">
              <a:buNone/>
            </a:pPr>
            <a:r>
              <a:rPr lang="en-US" sz="1400" baseline="30000" dirty="0" smtClean="0"/>
              <a:t>32</a:t>
            </a:r>
            <a:r>
              <a:rPr lang="en-US" sz="1400" dirty="0" smtClean="0"/>
              <a:t> </a:t>
            </a:r>
            <a:r>
              <a:rPr lang="en-US" sz="1400" baseline="30000" dirty="0" smtClean="0"/>
              <a:t> </a:t>
            </a:r>
            <a:r>
              <a:rPr lang="en-US" sz="1400" dirty="0" err="1" smtClean="0"/>
              <a:t>Eckley</a:t>
            </a:r>
            <a:r>
              <a:rPr lang="en-US" sz="1400" dirty="0" smtClean="0"/>
              <a:t>, 69.</a:t>
            </a:r>
            <a:endParaRPr lang="en-US" sz="1400" dirty="0"/>
          </a:p>
        </p:txBody>
      </p:sp>
      <p:sp>
        <p:nvSpPr>
          <p:cNvPr id="3" name="Title 2"/>
          <p:cNvSpPr>
            <a:spLocks noGrp="1"/>
          </p:cNvSpPr>
          <p:nvPr>
            <p:ph type="title"/>
          </p:nvPr>
        </p:nvSpPr>
        <p:spPr/>
        <p:txBody>
          <a:bodyPr>
            <a:normAutofit/>
          </a:bodyPr>
          <a:lstStyle/>
          <a:p>
            <a:pPr algn="ctr"/>
            <a:r>
              <a:rPr lang="en-US" sz="3200" b="1" dirty="0" smtClean="0">
                <a:latin typeface="+mn-lt"/>
              </a:rPr>
              <a:t>References (cont.)</a:t>
            </a:r>
            <a:endParaRPr lang="en-US" sz="3200" b="1" dirty="0">
              <a:latin typeface="+mn-lt"/>
            </a:endParaRPr>
          </a:p>
        </p:txBody>
      </p:sp>
    </p:spTree>
    <p:extLst>
      <p:ext uri="{BB962C8B-B14F-4D97-AF65-F5344CB8AC3E}">
        <p14:creationId xmlns:p14="http://schemas.microsoft.com/office/powerpoint/2010/main" val="342368399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Paper.thmx</Template>
  <TotalTime>8146</TotalTime>
  <Words>8507</Words>
  <Application>Microsoft Macintosh PowerPoint</Application>
  <PresentationFormat>On-screen Show (4:3)</PresentationFormat>
  <Paragraphs>488</Paragraphs>
  <Slides>61</Slides>
  <Notes>57</Notes>
  <HiddenSlides>0</HiddenSlides>
  <MMClips>1</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Paper</vt:lpstr>
      <vt:lpstr>Moments Musicaux : episodes from 150 years of music at Illinois Wesleyan University</vt:lpstr>
      <vt:lpstr>Beginnings: 1863-1876</vt:lpstr>
      <vt:lpstr>PowerPoint Presentation</vt:lpstr>
      <vt:lpstr>“Wesleyan College of Music”  Tuition rates for the Academic Year 1877-1878.</vt:lpstr>
      <vt:lpstr>Illinois Wesleyan University  “Old Main” c. 1870</vt:lpstr>
      <vt:lpstr>          Oliver Ross Skinner                            Mrs. John R. Gray                                                                                (née Mary Emeline Iliff) </vt:lpstr>
      <vt:lpstr>Wesleyan College of Music Hoblit Building ~ 526 - 530 M. Main St.</vt:lpstr>
      <vt:lpstr>Wesleyan College of Music Teaching studios of O. R. Skinner &amp; Mabel Jones (Hoblit Bldg.)</vt:lpstr>
      <vt:lpstr>Wesleyan College of Music Teaching Studio of Mrs. Robert H. Gray (Hoblit Bldg.)</vt:lpstr>
      <vt:lpstr>Recital Hall (Hoblit Building) c.1901</vt:lpstr>
      <vt:lpstr>The Wesleyan Orchestra </vt:lpstr>
      <vt:lpstr> Men’s Glee Club &amp; Mandolin Club</vt:lpstr>
      <vt:lpstr>Women’s Glee Club </vt:lpstr>
      <vt:lpstr>The Wesleyan Band</vt:lpstr>
      <vt:lpstr>      Edgar Moncena Smith                          Francis George Barnes                 1898 – 1905                                            1905 - 1908</vt:lpstr>
      <vt:lpstr>Theodore Kemp, President                  Henry Purmont Eames. Dean              1908 -  1922                                                   1914 - 1919</vt:lpstr>
      <vt:lpstr>What’s in a Name?</vt:lpstr>
      <vt:lpstr>Deans/Directors of the School of Music</vt:lpstr>
      <vt:lpstr>“Wesleyan Cheer Song”  Lyric by Chalmers H. Marquis (1910)  Music by Ralph S. Freese (1911)</vt:lpstr>
      <vt:lpstr>Illinois Wesleyan Ukulele Club</vt:lpstr>
      <vt:lpstr>Dr. Edward Mason Young, Dean of the School of Music 1919 - 1923</vt:lpstr>
      <vt:lpstr>New Home of the Wesleyan School of Music</vt:lpstr>
      <vt:lpstr>Hinners Pipe Organ in Aime Chapel  (1920)</vt:lpstr>
      <vt:lpstr>William J. Davidson,                Arthur E. Westbrook,  President 1922 - 1932                     Dean 1923 - 1939</vt:lpstr>
      <vt:lpstr>School of Music Faculty c.1925 Standing along E. Street facing the Quad (site of  Memorial Center)</vt:lpstr>
      <vt:lpstr>The Wesleyan Orchestra William E. Kritch, Conductor</vt:lpstr>
      <vt:lpstr>The Wesleyan Band  George W. Marton, Conductor</vt:lpstr>
      <vt:lpstr>The Wesleyan Chorus Arthur E. Westbrrook, Director</vt:lpstr>
      <vt:lpstr>St. Cecilia Club (Women’s Glee Club) Arthur Westbrook, Director</vt:lpstr>
      <vt:lpstr>The Apollo Club (Men’s Glee Club) Arnold Lovejoy, Director</vt:lpstr>
      <vt:lpstr>The Apollo Club (Quartet)</vt:lpstr>
      <vt:lpstr>The Wesleyan Collegiates  c.1928</vt:lpstr>
      <vt:lpstr>Greek Musical Life at IWU</vt:lpstr>
      <vt:lpstr>Ground Breaking Ceremony for Presser Hall October 31, 1928</vt:lpstr>
      <vt:lpstr>School of Music &amp; Art Faculty c.1929</vt:lpstr>
      <vt:lpstr>THE  ARGUS February 7, 1930</vt:lpstr>
      <vt:lpstr>Presser Hall (c. 1930)</vt:lpstr>
      <vt:lpstr>The Auditorium (Presser Hall)</vt:lpstr>
      <vt:lpstr>Presser Hall Photo taken shortly after its  opening  in 1930</vt:lpstr>
      <vt:lpstr>Harry W. McPherson Illinois Wesleyan University President 1932-1937</vt:lpstr>
      <vt:lpstr>How’s Crop’s Dean?</vt:lpstr>
      <vt:lpstr>Westbrook after Wesleyan</vt:lpstr>
      <vt:lpstr>                         The World War II Era Frank Jordan, Dean 1939 -1942           Spencer Green, Dean 1942 - 1947   </vt:lpstr>
      <vt:lpstr>R. Dwight Drexler (1934 –1978)</vt:lpstr>
      <vt:lpstr>Old Main “Hedding Hall” 1870-1943)</vt:lpstr>
      <vt:lpstr>   Dr. Kenneth Cuthbert    School of Music Dean, 1948 - 1951</vt:lpstr>
      <vt:lpstr>Music Library (Presser Hall) c. 1950</vt:lpstr>
      <vt:lpstr>I.W.U. Collegiate Choir  Lloyd Pfautsch, Director</vt:lpstr>
      <vt:lpstr>I.W.U. Collegiate Choir Commission Series Songs of Innocence by Earl George (1952)  Spring Concert Tour Program</vt:lpstr>
      <vt:lpstr>Symposium of Contemporary American Music </vt:lpstr>
      <vt:lpstr>Dr. Carl Neumeyer School of Music Dean, 1952-1972</vt:lpstr>
      <vt:lpstr>“Fire destroys Presser Hall stage”</vt:lpstr>
      <vt:lpstr>Alice Millar Center for the Fine Arts (1973)</vt:lpstr>
      <vt:lpstr>School of Music Leadership 1972 - 1987</vt:lpstr>
      <vt:lpstr>Evelyn Chapel (1984)</vt:lpstr>
      <vt:lpstr>    Robert A. Kvam                     Mario J. Pelusi     Director, 1987-1997                         Director, 1998 - </vt:lpstr>
      <vt:lpstr>School of Music Faculty Today</vt:lpstr>
      <vt:lpstr>School of Music Alumni</vt:lpstr>
      <vt:lpstr>References:</vt:lpstr>
      <vt:lpstr>References (cont.) </vt:lpstr>
      <vt:lpstr>References (cont.)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Moments Musicaux : episodes from 150 years of music at Illinois Wesleyan University</dc:title>
  <dc:creator>Robert Delvin</dc:creator>
  <cp:lastModifiedBy>Robert Delvin</cp:lastModifiedBy>
  <cp:revision>593</cp:revision>
  <dcterms:created xsi:type="dcterms:W3CDTF">2014-09-10T15:02:22Z</dcterms:created>
  <dcterms:modified xsi:type="dcterms:W3CDTF">2014-10-21T18:44:22Z</dcterms:modified>
</cp:coreProperties>
</file>